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82" r:id="rId4"/>
    <p:sldId id="271" r:id="rId5"/>
    <p:sldId id="341" r:id="rId6"/>
    <p:sldId id="343" r:id="rId7"/>
    <p:sldId id="275" r:id="rId8"/>
    <p:sldId id="335" r:id="rId9"/>
    <p:sldId id="269" r:id="rId10"/>
    <p:sldId id="270" r:id="rId11"/>
    <p:sldId id="327" r:id="rId12"/>
    <p:sldId id="286" r:id="rId13"/>
    <p:sldId id="329" r:id="rId14"/>
    <p:sldId id="330" r:id="rId15"/>
    <p:sldId id="331" r:id="rId16"/>
    <p:sldId id="332" r:id="rId17"/>
    <p:sldId id="339" r:id="rId18"/>
    <p:sldId id="345" r:id="rId19"/>
    <p:sldId id="346" r:id="rId20"/>
    <p:sldId id="333" r:id="rId21"/>
    <p:sldId id="273" r:id="rId22"/>
    <p:sldId id="292" r:id="rId23"/>
    <p:sldId id="293" r:id="rId24"/>
    <p:sldId id="294" r:id="rId25"/>
    <p:sldId id="299" r:id="rId26"/>
    <p:sldId id="301" r:id="rId27"/>
    <p:sldId id="302" r:id="rId28"/>
    <p:sldId id="303" r:id="rId29"/>
    <p:sldId id="304" r:id="rId30"/>
    <p:sldId id="306" r:id="rId31"/>
    <p:sldId id="308" r:id="rId32"/>
    <p:sldId id="317" r:id="rId33"/>
    <p:sldId id="318" r:id="rId34"/>
    <p:sldId id="319" r:id="rId35"/>
    <p:sldId id="323" r:id="rId36"/>
    <p:sldId id="349" r:id="rId37"/>
    <p:sldId id="350" r:id="rId38"/>
    <p:sldId id="351" r:id="rId39"/>
    <p:sldId id="325" r:id="rId40"/>
    <p:sldId id="347" r:id="rId41"/>
  </p:sldIdLst>
  <p:sldSz cx="9144000" cy="6858000" type="screen4x3"/>
  <p:notesSz cx="6858000" cy="9144000"/>
  <p:defaultTextStyle>
    <a:defPPr>
      <a:defRPr lang="id-ID"/>
    </a:defPPr>
    <a:lvl1pPr marL="0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3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31T15:28:29.892" idx="1">
    <p:pos x="4904" y="682"/>
    <p:text>ini sudah dihapus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31T15:29:01.213" idx="2">
    <p:pos x="5612" y="698"/>
    <p:text>ini sudah dihapus</p:text>
    <p:extLst>
      <p:ext uri="{C676402C-5697-4E1C-873F-D02D1690AC5C}">
        <p15:threadingInfo xmlns:p15="http://schemas.microsoft.com/office/powerpoint/2012/main" timeZoneBias="-4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39:46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2817 270 24575,'-20'-2'0,"-10"-8"0,-16-8 0,-11-8 0,-3 0 0,5 4 0,9 6 0,5 4 0,1 4 0,-1 1 0,-1 2 0,-2-2 0,2-1 0,4 1 0,5-2 0,4 0 0,-1 2 0,-3 0 0,-4-1 0,-1 0 0,-1 1 0,1-1 0,1 3 0,0 1 0,3 1 0,-1 0 0,1 0 0,1 0 0,-1 1 0,2 1 0,-1-1 0,-1 1 0,-5 1 0,-4 0 0,-5 0 0,-1 0 0,2 0 0,3 0 0,7 0 0,4 0 0,3-2 0,3 0 0,2 1 0,1 1 0,1 0 0,-4 0 0,-1 0 0,-7 0 0,-4 0 0,0 0 0,-1 0 0,3 0 0,5 0 0,3 0 0,1 0 0,2 0 0,2 0 0,5 0 0,2 0 0,4 0 0,3 0 0,3 0 0,-2 0 0,-3 0 0,-4 0 0,-1 0 0,0 0 0,3 0 0,1 0 0,-2 2 0,-4 3 0,-6 5 0,-5 6 0,-2 3 0,-1 0 0,5-2 0,3-1 0,3-1 0,0 0 0,-1 2 0,4-2 0,2-2 0,6-1 0,4-5 0,1 0 0,0-2 0,-2 3 0,-2 1 0,-2 1 0,3 0 0,3-1 0,3-2 0,2-2 0,-1-1 0,-3 8 0,-3 3 0,-3 5 0,-3 2 0,1-3 0,4-2 0,0 0 0,0 1 0,0 4 0,-3 5 0,0 3 0,3 1 0,0-1 0,3 1 0,0 0 0,0 0 0,-1 4 0,-2 2 0,0-1 0,1 0 0,4-1 0,2 2 0,1 3 0,1 2 0,0-1 0,0-4 0,0-4 0,0 0 0,0 1 0,0 6 0,0 5 0,0 2 0,0-3 0,0-5 0,0-7 0,1-4 0,1 0 0,1 3 0,-1 2 0,0 3 0,1-1 0,0 1 0,1-1 0,2 4 0,-1 3 0,0 4 0,-2-1 0,0-1 0,0-6 0,0-5 0,1 0 0,0 0 0,3 4 0,0 7 0,3 4 0,0 5 0,2 4 0,1 3 0,1 1 0,-1-1 0,1-2 0,-1-4 0,-1-6 0,0-8 0,-3-5 0,0-4 0,-2-2 0,1 2 0,0 0 0,-1 0 0,2-2 0,1-3 0,1 0 0,0-4 0,-1 0 0,2-1 0,1-2 0,0-1 0,0-2 0,0 0 0,1 0 0,3 0 0,2 0 0,2 1 0,3 0 0,0 0 0,0 0 0,1-2 0,0-1 0,-2-2 0,1-1 0,-2 0 0,0 1 0,1-2 0,2 1 0,3 1 0,7 0 0,3 0 0,3 0 0,0 0 0,-5-3 0,0-3 0,-6-3 0,0-2 0,0-1 0,-2 0 0,4 0 0,4 0 0,3 0 0,4 0 0,6-1 0,0-4 0,-1-2 0,-3 0 0,-3 0 0,0 3 0,-1-1 0,0-1 0,0 0 0,-3-1 0,0-1 0,-2 1 0,2-3 0,0-4 0,3-2 0,-1 0 0,-1-1 0,-1 0 0,-5 2 0,-3 2 0,0 1 0,-2-1 0,2 0 0,0 0 0,-2 1 0,-2 2 0,-2 1 0,-3 0 0,-2 1 0,0-2 0,2-2 0,-1-1 0,2 1 0,0 0 0,0 0 0,-1 2 0,-1 0 0,-1 0 0,1 2 0,-1-1 0,1-1 0,-1-1 0,0-1 0,-1-1 0,-1 2 0,-1 0 0,0-2 0,2-2 0,-1-3 0,2-2 0,2-1 0,2 1 0,-1-2 0,-3 4 0,-5 4 0,1 0 0,-9 6 0,2-7 0,-4-5 0,3-11 0,1-9 0,1-4 0,1-1 0,-1 0 0,1-1 0,-2-5 0,1-9 0,-3 23 0,0 0 0,1-4 0,1-1 0,0-2 0,1 1 0,-1 2 0,0 1 0,1 2 0,-2 4 0,5-29 0,-6 15 0,-2 5 0,-4 8 0,0 2 0,0 3 0,0 3 0,0 6 0,0 3 0,0 2 0,0-2 0,2-5 0,1-5 0,1-5 0,0-7 0,1-3 0,-2 0 0,-1-1 0,-1 2 0,-1 2 0,0-2 0,0 0 0,0-3 0,0-2 0,0-2 0,0 1 0,0 3 0,0 3 0,0 3 0,-1 5 0,-1 1 0,0 2 0,-1 5 0,0 4 0,0 6 0,1 3 0,0 5 0,0 3 0,1 2 0,0 0 0,-1 1 0,1 0 0,0 1 0,0-1 0,-1 0 0,1-3 0,-1-7 0,1-2 0,-2-2 0,0 1 0,-1 3 0,1 3 0,-1 0 0,0 2 0,1 1 0,0-2 0,1 1 0,1 1 0,-3 0 0,3 3 0,-2 0 0,1-1 0,-1 0 0,1 0 0,-1 1 0,-1-1 0,0-1 0,0 0 0,-2-2 0,0 1 0,-1-2 0,0 2 0,2 1 0,3 0 0,-1 3 0,2 1 0,-2-2 0,-2-2 0,-1-1 0,0 3 0,1-1 0,4 2 0,0-1 0,0 1 0,0 0 0,-2-1 0,0 0 0,-2-1 0,1-1 0,0 0 0,0 1 0,3 0 0,-1 1 0,1 1 0,2 1 0,1 0 0,-1 3 0,1-2 0,-1 3 0,1-2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39:5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24575,'10'10'0,"4"2"0,5 1 0,1 1 0,-4-1 0,-4-1 0,-6-5 0,-2 0 0,-1-4 0,2 3 0,3 2 0,0 1 0,0 0 0,-2-1 0,-1-2 0,-2-2 0,-2-2 0,1 1 0,1 0 0,4 2 0,-1 2 0,3-1 0,-3 1 0,4 2 0,-4-3 0,3 2 0,-4-3 0,4 2 0,-1 0 0,0 1 0,0-1 0,1 1 0,0-1 0,1 3 0,0-2 0,0 0 0,-1 2 0,0-3 0,-2 1 0,1-1 0,1 1 0,0 0 0,3 2 0,4 4 0,4 1 0,2 3 0,-2 0 0,-5-5 0,-3-3 0,-6-4 0,-2-2 0,0-1 0,-1 1 0,2 2 0,1-1 0,-1 0 0,-1 1 0,0-3 0,-1 1 0,1 1 0,2 0 0,1 0 0,0 1 0,-1-2 0,-2 0 0,1 0 0,1 2 0,0-1 0,2 2 0,0 0 0,0-1 0,1 2 0,0-2 0,-1 1 0,2 0 0,2 0 0,0 1 0,-1-1 0,0 1 0,-1-1 0,0 1 0,2-1 0,3 2 0,4 2 0,4 2 0,-2-1 0,-2 0 0,-5-3 0,-4-2 0,-4-3 0,-1-1 0,1 1 0,0-1 0,6 5 0,3 2 0,0 2 0,0 0 0,0 0 0,-7-6 0,0 0 0,-6-3 0,4 2 0,0-1 0,0 0 0,0 1 0,-3-3 0,-3-2 0,-1-5 0,-4-1 0,2-6 0,1-9 0,1-15 0,1-8 0,0-2 0,0 9 0,0 12 0,-2 10 0,-1 6 0,-1 5 0,0 2 0,2 0 0,0 0 0,1-1 0,0-1 0,0-1 0,0 1 0,-3-7 0,-1-5 0,-1-6 0,-3-1 0,3 5 0,0 5 0,3 8 0,3 3 0,3 6 0,-2-2 0,2 1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39:58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41 24575,'-5'0'0,"1"0"0,0 0 0,-1 0 0,-2 0 0,-4 0 0,-2 0 0,-1 0 0,0 0 0,7 0 0,0-2 0,3 0 0,-2-1 0,-1 1 0,-3 1 0,0 1 0,0 0 0,2 0 0,2 0 0,1 0 0,-1 0 0,-1 0 0,-5 0 0,1 0 0,-2 0 0,4 0 0,1 0 0,6 0 0,-5 0 0,-4 0 0,-5 0 0,-3 0 0,-1 0 0,8 0 0,3 0 0,7 0 0,-2 0 0,1 0 0,-3 0 0,-4-2 0,-6 0 0,-6-4 0,-1 0 0,-3-1 0,13 4 0,2 0 0,10 2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40:11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5210 857 24575,'-14'-3'0,"-6"-4"0,-9-6 0,-11-4 0,-8-4 0,-17-5 0,30 11 0,-2 1 0,0 0 0,2 0 0,0 2 0,2 0 0,-20-9 0,5 0 0,2-1 0,-1-2 0,-1-1 0,0 2 0,0-2 0,1 3 0,4-1 0,1 4 0,3 4 0,-2 0 0,-1 0 0,-3 0 0,-2-3 0,-2-1 0,0-1 0,3-2 0,-1 0 0,2 0 0,4 4 0,1 0 0,3 3 0,0 1 0,0 0 0,-2 0 0,-6-2 0,-3 0 0,-7 0 0,-2-1 0,-3 1 0,-5 1 0,0 1 0,0 2 0,0 2 0,-1 4 0,-3 2 0,1 2 0,-3 2 0,34 0 0,-3 1 0,-1 2 0,-1 2 0,-4 1 0,-1 3 0,-5 5 0,1 1 0,-11 3 0,24-7 0,2-3 0,-6-13 0,-12-4 0,-10-7 0,28 4 0,-1 0 0,-7 0 0,-1-1 0,-7-1 0,-2 3 0,-2 1 0,-1 3 0,1 2 0,1 2 0,4 0 0,1 2 0,4 1 0,1 0 0,3 1 0,2 0 0,0 1 0,1 1 0,1 2 0,0 1 0,2 0 0,1 1 0,-32 5 0,5-2 0,4-3 0,1-1 0,0 0 0,0 1 0,6-1 0,7 0 0,14-3 0,11 0 0,9-2 0,0 2 0,0 2 0,-11 6 0,-6 8 0,-6 4 0,0 1 0,3-1 0,3 0 0,-1 4 0,-2-1 0,-2 2 0,1 0 0,2 0 0,3-2 0,4 0 0,3 0 0,-1 3 0,1 5 0,-1 5 0,2 3 0,-2 4 0,2 3 0,2 1 0,2-4 0,2-4 0,2-3 0,0-4 0,3-2 0,0 2 0,0 3 0,-1 9 0,-3 9 0,-1 11 0,5-31 0,1 0 0,0 3 0,0-1 0,2 3 0,1 1 0,0 5 0,1 1 0,1 9 0,1 2 0,0-13 0,0 2 0,0 2-400,0 7 0,0 2 1,0 1 399,0 8 0,0 4 0,0-1 0,0-13 0,0-1 0,0 0 0,0 2 0,0 1 0,0 0 0,0 0 0,0-1 0,0 0 0,0 0 0,0-1 0,0-1 0,0 12 0,0-1 0,0-1 0,0-5 0,0-1 0,1-3-58,0-3 0,1-3 0,1-2 58,1 13 0,3-5 0,-2-13 0,2-5 0,2 7 0,-5-32 0,-4-9 1188,0-2-1188,0-2 185,3 6-185,9 13 0,15 10 0,21 17 0,-21-24 0,0-2 0,24 16 0,-9-11 0,-10-12 0,2-2 0,4 0 0,3-1 0,-3 0 0,-5 0 0,-3 0 0,-4-1 0,2-2 0,5 0 0,5-1 0,6-1 0,6 2 0,2 2 0,3 0 0,2 0 0,-1 0 0,1 1 0,-1-1 0,-5-1 0,-4-1 0,-3-3 0,-2 0 0,0-3 0,3-2 0,4-1 0,5 0 0,6 0 0,4 0 0,2 0 0,3-1 0,-30 0 0,0-2 0,4-1 0,2 0 0,4-1 0,3-2 0,4 1 0,2-3 0,3 3 0,1-3 0,4 2 0,1-2 0,2 1 0,-1 0 0,1 1 0,0-2 0,-3 0 0,2-2 0,-2-1 0,-1-2 0,-1-2 0,-1-2 0,0 1 0,0-3 0,0-1 0,-1 0 0,0-3 0,0 0 0,-15 4 0,0 1 0,-4 1 0,-4 1 0,-2 1 0,3 0 0,-2 3 0,-2 12 0,30-5 0,-18 0 0,3 0 0,9-3 0,2 1 0,-2-2 0,-1 3 0,-5-1 0,-3 2 0,-10 3 0,-3 0 0,17 1 0,-11 2 0,-3 0 0,3 0 0,-2 0 0,-1 0 0,-5-1 0,-4-2 0,-3 0 0,2-1 0,1-4 0,5-2 0,4-2 0,-1-1 0,0 0 0,-4 1 0,-3 0 0,-2 0 0,0-3 0,0 0 0,0-1 0,-1-1 0,0-1 0,-1-1 0,2-2 0,0-1 0,4 0 0,-2 0 0,-3 1 0,-8 4 0,-5 3 0,-6 4 0,-5 4 0,-2-3 0,1-5 0,8-8 0,7-8 0,5-6 0,-3 5 0,-5 7 0,-7 8 0,-5 7 0,-3 3 0,-1-5 0,3-10 0,3-14 0,4-11 0,3-4 0,-3 5 0,-4 8 0,-1 10 0,-5 6 0,-1 2 0,2-9 0,3-11 0,2-6 0,1-6 0,-3 3 0,-2 1 0,-1 1 0,-3-2 0,-1-3 0,0-11 0,1-7 0,0 31 0,1 0 0,0-1 0,1 2 0,-1-1 0,2 2 0,-1-30 0,2 9 0,-5 11 0,-4 14 0,-4 14 0,3 8 0,0-10 0,7-14 0,0-15 0,-3-16 0,-3 2 0,-4 6 0,-1 0 0,2 7 0,0-1 0,2-2 0,-2 2 0,-1 5 0,-1 8 0,-4 5 0,1 6 0,1 4 0,1 3 0,0 2 0,0-2 0,2 2 0,-1 0 0,2 1 0,0 3 0,0 1 0,4 6 0,-2 0 0,4 5 0,0 0 0,1 0 0,0 2 0,-1-2 0,-2 1 0,-6-2 0,-1 0 0,-1 0 0,4 0 0,3 3 0,2 0 0,2 0 0,-1 0 0,1 0 0,-1 0 0,-1 0 0,0 0 0,-1 0 0,-1 0 0,0 0 0,2 0 0,2 0 0,1 0 0,2 1 0,1 0 0,2 0 0,-1 0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40:2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24575,'12'8'0,"2"3"0,2 4 0,1 0 0,-2-1 0,3 3 0,-1 0 0,0 0 0,-2-1 0,-2-4 0,-3-1 0,-2-2 0,-1-2 0,1 1 0,0-1 0,2 2 0,0 0 0,0-1 0,-1 1 0,-2-2 0,-2-4 0,-1 1 0,0-1 0,0 0 0,0-1 0,0 2 0,0 0 0,1 0 0,1 1 0,1 2 0,1-1 0,1 1 0,1 2 0,0-1 0,0 3 0,-1-1 0,-1-1 0,1 1 0,-2 1 0,2-2 0,0 2 0,1 2 0,2 2 0,4 5 0,4 3 0,1 0 0,-2-3 0,-4-5 0,-4-2 0,1 0 0,1 1 0,2 3 0,3-1 0,-1 1 0,1-1 0,-1 2 0,1-1 0,-2-1 0,2 0 0,-1-2 0,-1-2 0,-3-1 0,-3-4 0,-4-1 0,0 0 0,2 1 0,4 2 0,4 2 0,0-2 0,-2 0 0,-2-3 0,-2-1 0,0 2 0,1 0 0,3 1 0,-2 4 0,1-3 0,-2-2 0,1 1 0,0-1 0,3 2 0,3 2 0,-1-3 0,-2-1 0,-5-2 0,-3-1 0,-5-1 0,-2-3 0,-2 0 0,1 0 0,-2 0 0,0 0 0,0-2 0,0 1 0,0-4 0,3 1 0,-3 1 0,3-3 0,-2 3 0,1 0 0,0 0 0,-1-1 0,1 2 0,-1-2 0,0 1 0,1 1 0,-1-1 0,1-1 0,-2-2 0,-1-2 0,-1-7 0,2 6 0,-3-3 0,5 9 0,-1-1 0,0 2 0,1 0 0,-1 0 0,-2-5 0,-2-4 0,-3-4 0,0-2 0,0 4 0,2 2 0,3 5 0,1 2 0,3 1 0,0 0 0,0 0 0,-1-2 0,-1-2 0,-1-4 0,-1-4 0,1 0 0,0 8 0,0-2 0,2 9 0,-1-1 0,2 3 0,0 0 0,0-1 0,0 2 0,0 0 0,0-1 0,2-1 0,-1 1 0,0-2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40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76 24575,'-11'0'0,"-2"0"0,0 0 0,-2 0 0,0 0 0,0-1 0,1-2 0,1 1 0,3-1 0,2 0 0,4 3 0,-1-3 0,1 3 0,-3 0 0,-2 0 0,0 0 0,-1 0 0,3 0 0,0 0 0,3 0 0,1 0 0,-1 0 0,-2-2 0,-5-2 0,-3 0 0,-4-3 0,-2 0 0,2-1 0,2 1 0,5 3 0,4 1 0,4 2 0,0 1 0,2-1 0,-3 0 0,3-1 0,-4 1 0,1 1 0,-3 0 0,-3 0 0,-2 0 0,-1 0 0,1-1 0,5 0 0,2 0 0,2 0 0,2 0 0,-1 0 0,2-1 0,-1 1 0,-1 1 0,0 0 0,10 2 0,-5-1 0,6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4:40:28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24575,'0'-3'0,"0"-2"0,0 2 0,0-1 0,0 0 0,0 0 0,0 1 0,0 1 0,0-2 0,0 2 0,0 0 0,0-1 0,0 1 0,0 0 0,0 0 0,0-1 0,0 0 0,0-1 0,0 1 0,0 0 0,0-2 0,0 1 0,0 1 0,0 1 0,0 0 0,0 0 0,0 1 0,0 4 0,0 0 0,0 1 0,0-1 0,0-3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195C-0A78-4BF9-B387-5FA6664C6C1C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BB54-CEC6-4854-9099-2EFD533A6E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958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97;g8e8b782381_0_1277:notes">
            <a:extLst>
              <a:ext uri="{FF2B5EF4-FFF2-40B4-BE49-F238E27FC236}">
                <a16:creationId xmlns:a16="http://schemas.microsoft.com/office/drawing/2014/main" id="{530F84D4-F192-B146-BE5D-E58EF67270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Google Shape;298;g8e8b782381_0_1277:notes">
            <a:extLst>
              <a:ext uri="{FF2B5EF4-FFF2-40B4-BE49-F238E27FC236}">
                <a16:creationId xmlns:a16="http://schemas.microsoft.com/office/drawing/2014/main" id="{80C21C93-BB8E-2A49-9B75-E73DE506F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BB54-CEC6-4854-9099-2EFD533A6E54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12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BB54-CEC6-4854-9099-2EFD533A6E54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71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039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4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459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57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498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331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077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098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782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976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342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659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964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979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13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615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77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4" indent="0">
              <a:buNone/>
              <a:defRPr sz="1600" b="1"/>
            </a:lvl4pPr>
            <a:lvl5pPr marL="1828498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4" indent="0">
              <a:buNone/>
              <a:defRPr sz="1600" b="1"/>
            </a:lvl4pPr>
            <a:lvl5pPr marL="1828498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917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27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996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9" indent="0">
              <a:buNone/>
              <a:defRPr sz="1000"/>
            </a:lvl3pPr>
            <a:lvl4pPr marL="1371374" indent="0">
              <a:buNone/>
              <a:defRPr sz="900"/>
            </a:lvl4pPr>
            <a:lvl5pPr marL="1828498" indent="0">
              <a:buNone/>
              <a:defRPr sz="900"/>
            </a:lvl5pPr>
            <a:lvl6pPr marL="2285623" indent="0">
              <a:buNone/>
              <a:defRPr sz="900"/>
            </a:lvl6pPr>
            <a:lvl7pPr marL="2742748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43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9" indent="0">
              <a:buNone/>
              <a:defRPr sz="2400"/>
            </a:lvl3pPr>
            <a:lvl4pPr marL="1371374" indent="0">
              <a:buNone/>
              <a:defRPr sz="2000"/>
            </a:lvl4pPr>
            <a:lvl5pPr marL="1828498" indent="0">
              <a:buNone/>
              <a:defRPr sz="2000"/>
            </a:lvl5pPr>
            <a:lvl6pPr marL="2285623" indent="0">
              <a:buNone/>
              <a:defRPr sz="2000"/>
            </a:lvl6pPr>
            <a:lvl7pPr marL="2742748" indent="0">
              <a:buNone/>
              <a:defRPr sz="2000"/>
            </a:lvl7pPr>
            <a:lvl8pPr marL="3199872" indent="0">
              <a:buNone/>
              <a:defRPr sz="2000"/>
            </a:lvl8pPr>
            <a:lvl9pPr marL="3656997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9" indent="0">
              <a:buNone/>
              <a:defRPr sz="1000"/>
            </a:lvl3pPr>
            <a:lvl4pPr marL="1371374" indent="0">
              <a:buNone/>
              <a:defRPr sz="900"/>
            </a:lvl4pPr>
            <a:lvl5pPr marL="1828498" indent="0">
              <a:buNone/>
              <a:defRPr sz="900"/>
            </a:lvl5pPr>
            <a:lvl6pPr marL="2285623" indent="0">
              <a:buNone/>
              <a:defRPr sz="900"/>
            </a:lvl6pPr>
            <a:lvl7pPr marL="2742748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04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1B57-71D6-4645-8BCD-640644D048AB}" type="datetimeFigureOut">
              <a:rPr lang="id-ID" smtClean="0"/>
              <a:t>02/08/2022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1F4C-A496-4F39-B4E6-037029F88B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8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4" indent="-342844" algn="l" defTabSz="914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8" indent="-285704" algn="l" defTabSz="9142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2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2" algn="l" defTabSz="9142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0" indent="-228562" algn="l" defTabSz="9142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5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0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4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0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8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7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4.xml"/><Relationship Id="rId1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customXml" Target="../ink/ink1.xml"/><Relationship Id="rId12" Type="http://schemas.openxmlformats.org/officeDocument/2006/relationships/image" Target="../media/image17.emf"/><Relationship Id="rId17" Type="http://schemas.openxmlformats.org/officeDocument/2006/relationships/customXml" Target="../ink/ink6.xml"/><Relationship Id="rId2" Type="http://schemas.openxmlformats.org/officeDocument/2006/relationships/image" Target="../media/image14.pn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3.xml"/><Relationship Id="rId5" Type="http://schemas.openxmlformats.org/officeDocument/2006/relationships/image" Target="../media/image17.png"/><Relationship Id="rId15" Type="http://schemas.openxmlformats.org/officeDocument/2006/relationships/customXml" Target="../ink/ink5.xml"/><Relationship Id="rId10" Type="http://schemas.openxmlformats.org/officeDocument/2006/relationships/image" Target="../media/image16.emf"/><Relationship Id="rId19" Type="http://schemas.openxmlformats.org/officeDocument/2006/relationships/customXml" Target="../ink/ink7.xml"/><Relationship Id="rId4" Type="http://schemas.openxmlformats.org/officeDocument/2006/relationships/image" Target="../media/image16.png"/><Relationship Id="rId9" Type="http://schemas.openxmlformats.org/officeDocument/2006/relationships/customXml" Target="../ink/ink2.xml"/><Relationship Id="rId1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47002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MEMAHAMI KEBIJAKAN</a:t>
            </a:r>
            <a:r>
              <a:rPr lang="id-ID" sz="3200" dirty="0" smtClean="0">
                <a:solidFill>
                  <a:srgbClr val="FFFF00"/>
                </a:solidFill>
              </a:rPr>
              <a:t> </a:t>
            </a:r>
            <a:r>
              <a:rPr lang="id-ID" sz="3200" dirty="0">
                <a:solidFill>
                  <a:srgbClr val="FFFF00"/>
                </a:solidFill>
              </a:rPr>
              <a:t>JABATAN AKADEMIK DOSEN </a:t>
            </a:r>
            <a:r>
              <a:rPr lang="en-US" sz="3200" dirty="0" smtClean="0">
                <a:solidFill>
                  <a:srgbClr val="FFFF00"/>
                </a:solidFill>
              </a:rPr>
              <a:t>BERBASIS REGULASI BARU</a:t>
            </a:r>
            <a:endParaRPr lang="id-ID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d-ID" sz="2000" dirty="0">
                <a:solidFill>
                  <a:srgbClr val="0000FF"/>
                </a:solidFill>
              </a:rPr>
              <a:t>Prof. Dr. Ir. Achmadi Susilo, M.S.</a:t>
            </a:r>
          </a:p>
          <a:p>
            <a:pPr>
              <a:spcBef>
                <a:spcPts val="0"/>
              </a:spcBef>
            </a:pPr>
            <a:r>
              <a:rPr lang="id-ID" sz="2000" dirty="0">
                <a:solidFill>
                  <a:srgbClr val="0000FF"/>
                </a:solidFill>
              </a:rPr>
              <a:t>Guru Besar Universitas Wijaya Kusuma Surabaya</a:t>
            </a:r>
          </a:p>
          <a:p>
            <a:pPr>
              <a:spcBef>
                <a:spcPts val="0"/>
              </a:spcBef>
            </a:pPr>
            <a:r>
              <a:rPr lang="id-ID" sz="2000" dirty="0">
                <a:solidFill>
                  <a:srgbClr val="0000FF"/>
                </a:solidFill>
              </a:rPr>
              <a:t>Materi </a:t>
            </a:r>
            <a:r>
              <a:rPr lang="en-US" sz="2000" dirty="0" err="1" smtClean="0">
                <a:solidFill>
                  <a:srgbClr val="0000FF"/>
                </a:solidFill>
              </a:rPr>
              <a:t>Sosialisasi</a:t>
            </a:r>
            <a:r>
              <a:rPr lang="id-ID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Regulasi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Kebijakan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J</a:t>
            </a:r>
            <a:r>
              <a:rPr lang="en-US" sz="2000" dirty="0" err="1" smtClean="0">
                <a:solidFill>
                  <a:srgbClr val="0000FF"/>
                </a:solidFill>
              </a:rPr>
              <a:t>abatan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</a:t>
            </a:r>
            <a:r>
              <a:rPr lang="en-US" sz="2000" dirty="0" err="1" smtClean="0">
                <a:solidFill>
                  <a:srgbClr val="0000FF"/>
                </a:solidFill>
              </a:rPr>
              <a:t>kademik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</a:t>
            </a:r>
            <a:r>
              <a:rPr lang="en-US" sz="2000" dirty="0" err="1" smtClean="0">
                <a:solidFill>
                  <a:srgbClr val="0000FF"/>
                </a:solidFill>
              </a:rPr>
              <a:t>osen</a:t>
            </a:r>
            <a:r>
              <a:rPr lang="en-US" sz="2000" dirty="0" smtClean="0">
                <a:solidFill>
                  <a:srgbClr val="0000FF"/>
                </a:solidFill>
              </a:rPr>
              <a:t> di </a:t>
            </a:r>
            <a:r>
              <a:rPr lang="en-US" sz="2000" dirty="0" err="1" smtClean="0">
                <a:solidFill>
                  <a:srgbClr val="0000FF"/>
                </a:solidFill>
              </a:rPr>
              <a:t>Universitas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Abdurachman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aleh </a:t>
            </a:r>
            <a:r>
              <a:rPr lang="en-US" sz="2000" dirty="0" err="1" smtClean="0">
                <a:solidFill>
                  <a:srgbClr val="0000FF"/>
                </a:solidFill>
              </a:rPr>
              <a:t>Situbondo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r>
              <a:rPr lang="id-ID" sz="2000" dirty="0" smtClean="0">
                <a:solidFill>
                  <a:srgbClr val="0000FF"/>
                </a:solidFill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Pada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tanggal</a:t>
            </a:r>
            <a:r>
              <a:rPr lang="id-ID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2 - 3-agustus-</a:t>
            </a:r>
            <a:r>
              <a:rPr lang="id-ID" sz="2000" dirty="0" smtClean="0">
                <a:solidFill>
                  <a:srgbClr val="0000FF"/>
                </a:solidFill>
              </a:rPr>
              <a:t>202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id-ID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" y="-23025"/>
            <a:ext cx="9143999" cy="1239520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8332" rIns="0" bIns="0" rtlCol="0">
            <a:spAutoFit/>
          </a:bodyPr>
          <a:lstStyle/>
          <a:p>
            <a:pPr marL="8332">
              <a:spcBef>
                <a:spcPts val="66"/>
              </a:spcBef>
            </a:pPr>
            <a:r>
              <a:rPr sz="2000" b="1" spc="-3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sz="2000" b="1" spc="-3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sz="2000" b="1" spc="-3" dirty="0">
                <a:solidFill>
                  <a:srgbClr val="FFFF00"/>
                </a:solidFill>
                <a:latin typeface="Arial"/>
                <a:cs typeface="Arial"/>
              </a:rPr>
              <a:t>ISSU-ISSU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PERUBAHAN </a:t>
            </a:r>
            <a:r>
              <a:rPr sz="2000" b="1" spc="-3" dirty="0">
                <a:solidFill>
                  <a:srgbClr val="FFFF00"/>
                </a:solidFill>
                <a:latin typeface="Arial"/>
                <a:cs typeface="Arial"/>
              </a:rPr>
              <a:t>UNTUK </a:t>
            </a:r>
            <a:r>
              <a:rPr sz="2000" b="1" spc="-16" dirty="0" smtClean="0">
                <a:solidFill>
                  <a:srgbClr val="FFFF00"/>
                </a:solidFill>
                <a:latin typeface="Arial"/>
                <a:cs typeface="Arial"/>
              </a:rPr>
              <a:t>PERMENPAN</a:t>
            </a:r>
            <a:r>
              <a:rPr lang="en-US" sz="2000" b="1" spc="-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6" dirty="0" smtClean="0">
                <a:solidFill>
                  <a:srgbClr val="FFFF00"/>
                </a:solidFill>
                <a:latin typeface="Arial"/>
                <a:cs typeface="Arial"/>
              </a:rPr>
              <a:t>RB</a:t>
            </a:r>
            <a:r>
              <a:rPr sz="2000" b="1" spc="-16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16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PERMENDIKBUD,</a:t>
            </a:r>
          </a:p>
          <a:p>
            <a:pPr marL="459946">
              <a:spcBef>
                <a:spcPts val="3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PO </a:t>
            </a:r>
            <a:r>
              <a:rPr sz="2000" b="1" spc="-66" dirty="0">
                <a:solidFill>
                  <a:srgbClr val="FFFF00"/>
                </a:solidFill>
                <a:latin typeface="Arial"/>
                <a:cs typeface="Arial"/>
              </a:rPr>
              <a:t>PAK </a:t>
            </a:r>
            <a:r>
              <a:rPr sz="2000" b="1" spc="-16" dirty="0">
                <a:solidFill>
                  <a:srgbClr val="FFFF00"/>
                </a:solidFill>
                <a:latin typeface="Arial"/>
                <a:cs typeface="Arial"/>
              </a:rPr>
              <a:t>BARU </a:t>
            </a:r>
            <a:r>
              <a:rPr sz="2000" b="1" spc="-3" dirty="0">
                <a:solidFill>
                  <a:srgbClr val="FFFF00"/>
                </a:solidFill>
                <a:latin typeface="Arial"/>
                <a:cs typeface="Arial"/>
              </a:rPr>
              <a:t>(IN PROGRESS_PERENCANAAN </a:t>
            </a:r>
            <a:r>
              <a:rPr sz="2000" b="1" spc="-39" dirty="0">
                <a:solidFill>
                  <a:srgbClr val="FFFF00"/>
                </a:solidFill>
                <a:latin typeface="Arial"/>
                <a:cs typeface="Arial"/>
              </a:rPr>
              <a:t>TAHUN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2021)</a:t>
            </a:r>
            <a:br>
              <a:rPr sz="2000" b="1" dirty="0">
                <a:solidFill>
                  <a:srgbClr val="FFFF00"/>
                </a:solidFill>
                <a:latin typeface="Arial"/>
                <a:cs typeface="Arial"/>
              </a:rPr>
            </a:br>
            <a:endParaRPr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05" y="1772817"/>
            <a:ext cx="3622486" cy="3925630"/>
          </a:xfrm>
          <a:prstGeom prst="rect">
            <a:avLst/>
          </a:prstGeom>
        </p:spPr>
        <p:txBody>
          <a:bodyPr vert="horz" wrap="square" lIns="0" tIns="14165" rIns="0" bIns="0" rtlCol="0">
            <a:spAutoFit/>
          </a:bodyPr>
          <a:lstStyle/>
          <a:p>
            <a:pPr marL="189978" marR="178313" indent="-181646">
              <a:lnSpc>
                <a:spcPct val="103200"/>
              </a:lnSpc>
              <a:spcBef>
                <a:spcPts val="112"/>
              </a:spcBef>
              <a:buAutoNum type="alphaUcPeriod"/>
              <a:tabLst>
                <a:tab pos="199976" algn="l"/>
              </a:tabLst>
            </a:pPr>
            <a:r>
              <a:rPr b="1" spc="-33" dirty="0">
                <a:latin typeface="Arial"/>
                <a:cs typeface="Arial"/>
              </a:rPr>
              <a:t>KEGIATAN </a:t>
            </a:r>
            <a:r>
              <a:rPr b="1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KAMPUS </a:t>
            </a:r>
            <a:r>
              <a:rPr b="1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MERDEKA</a:t>
            </a:r>
            <a:r>
              <a:rPr b="1" spc="-3" dirty="0">
                <a:latin typeface="Arial"/>
                <a:cs typeface="Arial"/>
              </a:rPr>
              <a:t>, </a:t>
            </a:r>
            <a:r>
              <a:rPr b="1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MERDEKA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BELAJAR</a:t>
            </a:r>
            <a:r>
              <a:rPr b="1" spc="-10" dirty="0">
                <a:latin typeface="Arial"/>
                <a:cs typeface="Arial"/>
              </a:rPr>
              <a:t> (JAM  </a:t>
            </a:r>
            <a:r>
              <a:rPr b="1" spc="-33" dirty="0">
                <a:latin typeface="Arial"/>
                <a:cs typeface="Arial"/>
              </a:rPr>
              <a:t>KEGIATAN </a:t>
            </a:r>
            <a:r>
              <a:rPr b="1" spc="-16" dirty="0">
                <a:latin typeface="Arial"/>
                <a:cs typeface="Arial"/>
              </a:rPr>
              <a:t>DISETARAKAN</a:t>
            </a:r>
            <a:r>
              <a:rPr b="1" spc="144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sks)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3"/>
              </a:spcBef>
              <a:buFont typeface="Arial"/>
              <a:buAutoNum type="alphaUcPeriod"/>
            </a:pPr>
            <a:endParaRPr dirty="0">
              <a:latin typeface="Times New Roman"/>
              <a:cs typeface="Times New Roman"/>
            </a:endParaRPr>
          </a:p>
          <a:p>
            <a:pPr marL="209559" indent="-186646">
              <a:buAutoNum type="alphaUcPeriod"/>
              <a:tabLst>
                <a:tab pos="209975" algn="l"/>
              </a:tabLst>
            </a:pPr>
            <a:r>
              <a:rPr b="1" spc="-7" dirty="0">
                <a:latin typeface="Arial"/>
                <a:cs typeface="Arial"/>
              </a:rPr>
              <a:t>AKOMODASI JALUR </a:t>
            </a:r>
            <a:r>
              <a:rPr b="1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VOKASI</a:t>
            </a:r>
            <a:r>
              <a:rPr b="1" spc="79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DAN</a:t>
            </a:r>
            <a:endParaRPr dirty="0">
              <a:latin typeface="Arial"/>
              <a:cs typeface="Arial"/>
            </a:endParaRPr>
          </a:p>
          <a:p>
            <a:pPr marL="189978"/>
            <a:r>
              <a:rPr b="1" spc="-3" dirty="0">
                <a:latin typeface="Arial"/>
                <a:cs typeface="Arial"/>
              </a:rPr>
              <a:t>PROFESI </a:t>
            </a:r>
            <a:r>
              <a:rPr b="1" spc="-7" dirty="0">
                <a:latin typeface="Arial"/>
                <a:cs typeface="Arial"/>
              </a:rPr>
              <a:t>SELAIN</a:t>
            </a:r>
            <a:r>
              <a:rPr b="1" spc="-16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AKADEMIK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latin typeface="Times New Roman"/>
              <a:cs typeface="Times New Roman"/>
            </a:endParaRPr>
          </a:p>
          <a:p>
            <a:pPr marL="214974" indent="-191645">
              <a:buAutoNum type="alphaUcPeriod" startAt="3"/>
              <a:tabLst>
                <a:tab pos="214974" algn="l"/>
              </a:tabLst>
            </a:pPr>
            <a:r>
              <a:rPr b="1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PROPORSI</a:t>
            </a:r>
            <a:r>
              <a:rPr b="1" spc="-3" dirty="0">
                <a:latin typeface="Arial"/>
                <a:cs typeface="Arial"/>
              </a:rPr>
              <a:t> </a:t>
            </a:r>
            <a:r>
              <a:rPr b="1" spc="-7" dirty="0">
                <a:latin typeface="Arial"/>
                <a:cs typeface="Arial"/>
              </a:rPr>
              <a:t>TRI DHARMA</a:t>
            </a:r>
            <a:r>
              <a:rPr b="1" spc="-3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PT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3"/>
              </a:spcBef>
              <a:buFont typeface="Arial"/>
              <a:buAutoNum type="alphaUcPeriod" startAt="3"/>
            </a:pPr>
            <a:endParaRPr dirty="0">
              <a:latin typeface="Times New Roman"/>
              <a:cs typeface="Times New Roman"/>
            </a:endParaRPr>
          </a:p>
          <a:p>
            <a:pPr marL="189978" marR="264136" indent="-166647">
              <a:buFont typeface="Arial"/>
              <a:buAutoNum type="alphaUcPeriod" startAt="3"/>
              <a:tabLst>
                <a:tab pos="209975" algn="l"/>
              </a:tabLst>
            </a:pPr>
            <a:r>
              <a:rPr b="1" spc="-26" dirty="0">
                <a:latin typeface="Arial"/>
                <a:cs typeface="Arial"/>
              </a:rPr>
              <a:t>ALTERNATIF </a:t>
            </a:r>
            <a:r>
              <a:rPr b="1" spc="-7" dirty="0">
                <a:latin typeface="Arial"/>
                <a:cs typeface="Arial"/>
              </a:rPr>
              <a:t>KARIL </a:t>
            </a:r>
            <a:r>
              <a:rPr b="1" spc="-43" dirty="0">
                <a:latin typeface="Arial"/>
                <a:cs typeface="Arial"/>
              </a:rPr>
              <a:t>SYARAT  </a:t>
            </a:r>
            <a:r>
              <a:rPr b="1" spc="-3" dirty="0">
                <a:latin typeface="Arial"/>
                <a:cs typeface="Arial"/>
              </a:rPr>
              <a:t>KHUSUS </a:t>
            </a:r>
            <a:r>
              <a:rPr b="1" spc="-7" dirty="0">
                <a:latin typeface="Arial"/>
                <a:cs typeface="Arial"/>
              </a:rPr>
              <a:t>(JURNAL </a:t>
            </a:r>
            <a:r>
              <a:rPr b="1" spc="-62" dirty="0">
                <a:latin typeface="Arial"/>
                <a:cs typeface="Arial"/>
              </a:rPr>
              <a:t>ATAU</a:t>
            </a:r>
            <a:r>
              <a:rPr b="1" spc="-3" dirty="0">
                <a:latin typeface="Arial"/>
                <a:cs typeface="Arial"/>
              </a:rPr>
              <a:t> </a:t>
            </a:r>
            <a:r>
              <a:rPr b="1" spc="-39" dirty="0" smtClean="0">
                <a:latin typeface="Arial"/>
                <a:cs typeface="Arial"/>
              </a:rPr>
              <a:t>YANG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b="1" u="sng" spc="-26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SETARA</a:t>
            </a:r>
            <a:r>
              <a:rPr b="1" u="sng" spc="-26" dirty="0">
                <a:latin typeface="Arial"/>
                <a:cs typeface="Arial"/>
              </a:rPr>
              <a:t>)</a:t>
            </a:r>
            <a:endParaRPr u="sng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1665" y="1699768"/>
            <a:ext cx="5064833" cy="46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7906" y="3873902"/>
            <a:ext cx="352425" cy="347186"/>
          </a:xfrm>
          <a:custGeom>
            <a:avLst/>
            <a:gdLst/>
            <a:ahLst/>
            <a:cxnLst/>
            <a:rect l="l" t="t" r="r" b="b"/>
            <a:pathLst>
              <a:path w="469900" h="617219">
                <a:moveTo>
                  <a:pt x="234950" y="0"/>
                </a:moveTo>
                <a:lnTo>
                  <a:pt x="234950" y="154304"/>
                </a:lnTo>
                <a:lnTo>
                  <a:pt x="0" y="154304"/>
                </a:lnTo>
                <a:lnTo>
                  <a:pt x="0" y="462914"/>
                </a:lnTo>
                <a:lnTo>
                  <a:pt x="234950" y="462914"/>
                </a:lnTo>
                <a:lnTo>
                  <a:pt x="234950" y="617219"/>
                </a:lnTo>
                <a:lnTo>
                  <a:pt x="469900" y="308610"/>
                </a:lnTo>
                <a:lnTo>
                  <a:pt x="2349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53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41"/>
            <a:ext cx="9144000" cy="926365"/>
          </a:xfrm>
          <a:solidFill>
            <a:srgbClr val="000099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JENIS KENAIKAN JAFA/PANGKAT DOSEN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14" y="2183544"/>
            <a:ext cx="7961584" cy="3837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Ada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/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   </a:t>
            </a:r>
            <a:r>
              <a:rPr lang="en-US" dirty="0"/>
              <a:t>(1). </a:t>
            </a:r>
            <a:r>
              <a:rPr lang="en-US" dirty="0" err="1"/>
              <a:t>Kenaikan</a:t>
            </a:r>
            <a:r>
              <a:rPr lang="en-US" dirty="0"/>
              <a:t> J</a:t>
            </a:r>
            <a:r>
              <a:rPr lang="id-ID" dirty="0"/>
              <a:t>afa </a:t>
            </a:r>
            <a:r>
              <a:rPr lang="en-US" dirty="0" err="1"/>
              <a:t>Reguler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   </a:t>
            </a:r>
            <a:r>
              <a:rPr lang="en-US" dirty="0"/>
              <a:t>(2).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Jafa</a:t>
            </a:r>
            <a:r>
              <a:rPr lang="en-US" dirty="0"/>
              <a:t> </a:t>
            </a:r>
            <a:r>
              <a:rPr lang="en-US" dirty="0" err="1"/>
              <a:t>Loncat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   </a:t>
            </a:r>
            <a:r>
              <a:rPr lang="en-US" dirty="0"/>
              <a:t>(3).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Jafa</a:t>
            </a:r>
            <a:r>
              <a:rPr lang="en-US" dirty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(4). </a:t>
            </a:r>
            <a:r>
              <a:rPr lang="en-US" dirty="0" err="1" smtClean="0">
                <a:solidFill>
                  <a:srgbClr val="FF0000"/>
                </a:solidFill>
              </a:rPr>
              <a:t>Kenaikan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jafa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berbasis</a:t>
            </a:r>
            <a:r>
              <a:rPr lang="en-US" dirty="0" smtClean="0">
                <a:solidFill>
                  <a:srgbClr val="FF0000"/>
                </a:solidFill>
              </a:rPr>
              <a:t> masa </a:t>
            </a:r>
            <a:r>
              <a:rPr lang="en-US" dirty="0" err="1" smtClean="0">
                <a:solidFill>
                  <a:srgbClr val="FF0000"/>
                </a:solidFill>
              </a:rPr>
              <a:t>kerja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minimal (LK &lt;8 </a:t>
            </a:r>
            <a:r>
              <a:rPr lang="en-US" dirty="0" err="1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; GB &lt; 10-20: GB&lt;3 </a:t>
            </a:r>
            <a:r>
              <a:rPr lang="en-US" dirty="0" err="1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8604448" y="3429000"/>
            <a:ext cx="1152128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3081734"/>
            <a:ext cx="1763688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DIHAPUS (SE </a:t>
            </a:r>
            <a:r>
              <a:rPr lang="en-US" b="1" dirty="0" err="1" smtClean="0">
                <a:solidFill>
                  <a:srgbClr val="FFFF00"/>
                </a:solidFill>
              </a:rPr>
              <a:t>Ditjendikti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Ritek</a:t>
            </a:r>
            <a:r>
              <a:rPr lang="en-US" b="1" dirty="0" smtClean="0">
                <a:solidFill>
                  <a:srgbClr val="FFFF00"/>
                </a:solidFill>
              </a:rPr>
              <a:t> No 0403/2022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6FF4F-F119-2348-BB63-3523A1E51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08" y="1357060"/>
            <a:ext cx="8284171" cy="230342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Penyesuaian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PO PAK 2019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D9E4DF5-67FA-854A-8EE9-6666D5AEC579}"/>
              </a:ext>
            </a:extLst>
          </p:cNvPr>
          <p:cNvSpPr/>
          <p:nvPr/>
        </p:nvSpPr>
        <p:spPr>
          <a:xfrm>
            <a:off x="210022" y="922681"/>
            <a:ext cx="8723957" cy="374403"/>
          </a:xfrm>
          <a:custGeom>
            <a:avLst/>
            <a:gdLst/>
            <a:ahLst/>
            <a:cxnLst/>
            <a:rect l="l" t="t" r="r" b="b"/>
            <a:pathLst>
              <a:path w="12192000" h="523240">
                <a:moveTo>
                  <a:pt x="12192000" y="0"/>
                </a:moveTo>
                <a:lnTo>
                  <a:pt x="0" y="0"/>
                </a:lnTo>
                <a:lnTo>
                  <a:pt x="0" y="523240"/>
                </a:lnTo>
                <a:lnTo>
                  <a:pt x="12192000" y="5232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288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17C2A4A-86A2-8D4B-BCA7-552B15632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1467" y="929771"/>
            <a:ext cx="6887564" cy="317403"/>
          </a:xfrm>
          <a:prstGeom prst="rect">
            <a:avLst/>
          </a:prstGeom>
        </p:spPr>
        <p:txBody>
          <a:bodyPr vert="horz" wrap="square" lIns="0" tIns="9088" rIns="0" bIns="0" rtlCol="0" anchor="ctr">
            <a:spAutoFit/>
          </a:bodyPr>
          <a:lstStyle/>
          <a:p>
            <a:pPr marL="9088">
              <a:spcBef>
                <a:spcPts val="71"/>
              </a:spcBef>
            </a:pPr>
            <a:r>
              <a:rPr sz="2003" spc="-11" dirty="0">
                <a:latin typeface="Arial Black"/>
                <a:cs typeface="Arial Black"/>
              </a:rPr>
              <a:t>P</a:t>
            </a:r>
            <a:r>
              <a:rPr lang="en-US" sz="2003" spc="-11" dirty="0">
                <a:latin typeface="Arial Black"/>
                <a:cs typeface="Arial Black"/>
              </a:rPr>
              <a:t>ROSES</a:t>
            </a:r>
            <a:r>
              <a:rPr sz="2003" spc="43" dirty="0">
                <a:latin typeface="Arial Black"/>
                <a:cs typeface="Arial Black"/>
              </a:rPr>
              <a:t> </a:t>
            </a:r>
            <a:r>
              <a:rPr sz="2003" spc="-14" dirty="0">
                <a:latin typeface="Arial Black"/>
                <a:cs typeface="Arial Black"/>
              </a:rPr>
              <a:t>IMPLEMENTASI</a:t>
            </a:r>
            <a:r>
              <a:rPr lang="en-US" sz="2003" spc="-14" dirty="0">
                <a:latin typeface="Arial Black"/>
                <a:cs typeface="Arial Black"/>
              </a:rPr>
              <a:t> PO PAK 2019</a:t>
            </a:r>
            <a:endParaRPr sz="2003" dirty="0">
              <a:latin typeface="Arial Black"/>
              <a:cs typeface="Arial Black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0F1ECC7-34E2-3840-AA74-19816D262CE5}"/>
              </a:ext>
            </a:extLst>
          </p:cNvPr>
          <p:cNvSpPr/>
          <p:nvPr/>
        </p:nvSpPr>
        <p:spPr>
          <a:xfrm>
            <a:off x="502456" y="3101852"/>
            <a:ext cx="1615931" cy="1802951"/>
          </a:xfrm>
          <a:custGeom>
            <a:avLst/>
            <a:gdLst/>
            <a:ahLst/>
            <a:cxnLst/>
            <a:rect l="l" t="t" r="r" b="b"/>
            <a:pathLst>
              <a:path w="2334259" h="2519679">
                <a:moveTo>
                  <a:pt x="0" y="629919"/>
                </a:moveTo>
                <a:lnTo>
                  <a:pt x="594486" y="629919"/>
                </a:lnTo>
                <a:lnTo>
                  <a:pt x="594486" y="0"/>
                </a:lnTo>
                <a:lnTo>
                  <a:pt x="2334259" y="1259839"/>
                </a:lnTo>
                <a:lnTo>
                  <a:pt x="594486" y="2519679"/>
                </a:lnTo>
                <a:lnTo>
                  <a:pt x="594486" y="1889759"/>
                </a:lnTo>
                <a:lnTo>
                  <a:pt x="0" y="1889759"/>
                </a:lnTo>
                <a:lnTo>
                  <a:pt x="0" y="62991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288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D1FC0199-767D-844E-A790-698CF141DB80}"/>
              </a:ext>
            </a:extLst>
          </p:cNvPr>
          <p:cNvSpPr txBox="1"/>
          <p:nvPr/>
        </p:nvSpPr>
        <p:spPr>
          <a:xfrm>
            <a:off x="607154" y="3677541"/>
            <a:ext cx="995741" cy="760665"/>
          </a:xfrm>
          <a:prstGeom prst="rect">
            <a:avLst/>
          </a:prstGeom>
        </p:spPr>
        <p:txBody>
          <a:bodyPr vert="horz" wrap="square" lIns="0" tIns="9088" rIns="0" bIns="0" rtlCol="0">
            <a:spAutoFit/>
          </a:bodyPr>
          <a:lstStyle/>
          <a:p>
            <a:pPr marL="9088" marR="3635" indent="-2726" algn="ctr">
              <a:spcBef>
                <a:spcPts val="71"/>
              </a:spcBef>
            </a:pPr>
            <a:r>
              <a:rPr sz="1200" b="1" spc="-4" dirty="0">
                <a:solidFill>
                  <a:schemeClr val="bg1"/>
                </a:solidFill>
                <a:latin typeface="Calibri"/>
                <a:cs typeface="Calibri"/>
              </a:rPr>
              <a:t>PO </a:t>
            </a:r>
            <a:r>
              <a:rPr sz="1200" b="1" spc="-36" dirty="0">
                <a:solidFill>
                  <a:schemeClr val="bg1"/>
                </a:solidFill>
                <a:latin typeface="Calibri"/>
                <a:cs typeface="Calibri"/>
              </a:rPr>
              <a:t>PAK  </a:t>
            </a:r>
            <a:r>
              <a:rPr sz="1200" b="1" dirty="0">
                <a:solidFill>
                  <a:schemeClr val="bg1"/>
                </a:solidFill>
                <a:latin typeface="Calibri"/>
                <a:cs typeface="Calibri"/>
              </a:rPr>
              <a:t>2019+  </a:t>
            </a:r>
            <a:r>
              <a:rPr sz="1200" b="1" spc="-8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ID" sz="1200" b="1" spc="-8" dirty="0" err="1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lang="en-ID" sz="1200" b="1" spc="-4" dirty="0" err="1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en-ID" sz="1200" b="1" spc="-11" dirty="0" err="1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ID" sz="1200" b="1" dirty="0" err="1">
                <a:solidFill>
                  <a:schemeClr val="bg1"/>
                </a:solidFill>
                <a:latin typeface="Calibri"/>
                <a:cs typeface="Calibri"/>
              </a:rPr>
              <a:t>emen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</a:p>
          <a:p>
            <a:pPr marL="9088" marR="3635" indent="-2726" algn="ctr">
              <a:spcBef>
                <a:spcPts val="71"/>
              </a:spcBef>
            </a:pPr>
            <a:r>
              <a:rPr lang="en-US" sz="1200" b="1" dirty="0" err="1">
                <a:solidFill>
                  <a:schemeClr val="bg1"/>
                </a:solidFill>
                <a:latin typeface="Calibri"/>
                <a:cs typeface="Calibri"/>
              </a:rPr>
              <a:t>Penyesuaian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 2022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F6010-F942-E588-1210-D1EC6BAD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68" y="1637266"/>
            <a:ext cx="1670987" cy="234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C98A7-2C53-7F41-2B57-A596DA42E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92" y="3995738"/>
            <a:ext cx="1670987" cy="1963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5755E-4A99-9BF0-752D-6B7B4A43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499" y="3167708"/>
            <a:ext cx="2205527" cy="2433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4E6E1-FE51-8B4A-7C1A-5C4D4CA5F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21" y="1302536"/>
            <a:ext cx="2381795" cy="338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E188A-8188-80F7-572B-94B7D0B7D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21" y="4683070"/>
            <a:ext cx="2381795" cy="1322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402B71-F7A7-1836-86F8-D8633BF77C84}"/>
              </a:ext>
            </a:extLst>
          </p:cNvPr>
          <p:cNvSpPr txBox="1"/>
          <p:nvPr/>
        </p:nvSpPr>
        <p:spPr>
          <a:xfrm>
            <a:off x="844307" y="1824483"/>
            <a:ext cx="909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Kenaikan</a:t>
            </a:r>
            <a:r>
              <a:rPr lang="en-US" sz="900" dirty="0"/>
              <a:t> </a:t>
            </a:r>
            <a:r>
              <a:rPr lang="en-US" sz="900" dirty="0" err="1"/>
              <a:t>ke</a:t>
            </a:r>
            <a:r>
              <a:rPr lang="en-US" sz="900" dirty="0"/>
              <a:t> GB</a:t>
            </a:r>
          </a:p>
          <a:p>
            <a:r>
              <a:rPr lang="en-US" sz="900" dirty="0" err="1">
                <a:solidFill>
                  <a:srgbClr val="FF0000"/>
                </a:solidFill>
              </a:rPr>
              <a:t>penghapusan</a:t>
            </a:r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dirty="0" err="1"/>
              <a:t>Syarat</a:t>
            </a:r>
            <a:r>
              <a:rPr lang="en-US" sz="900" dirty="0"/>
              <a:t> </a:t>
            </a:r>
            <a:r>
              <a:rPr lang="en-US" sz="900" dirty="0" err="1"/>
              <a:t>Khusus</a:t>
            </a:r>
            <a:endParaRPr lang="en-US" sz="900" dirty="0"/>
          </a:p>
          <a:p>
            <a:r>
              <a:rPr lang="en-US" sz="900" dirty="0"/>
              <a:t>dan </a:t>
            </a:r>
            <a:r>
              <a:rPr lang="en-US" sz="900" dirty="0" err="1"/>
              <a:t>syarat</a:t>
            </a:r>
            <a:r>
              <a:rPr lang="en-US" sz="900" dirty="0"/>
              <a:t> SJR</a:t>
            </a:r>
          </a:p>
          <a:p>
            <a:r>
              <a:rPr lang="en-US" sz="900" dirty="0" err="1"/>
              <a:t>Untuk</a:t>
            </a:r>
            <a:r>
              <a:rPr lang="en-US" sz="900" dirty="0"/>
              <a:t> masa </a:t>
            </a:r>
          </a:p>
          <a:p>
            <a:r>
              <a:rPr lang="en-US" sz="900" dirty="0" err="1"/>
              <a:t>kerja</a:t>
            </a:r>
            <a:r>
              <a:rPr lang="en-US" sz="900" dirty="0"/>
              <a:t> 10-20 </a:t>
            </a:r>
            <a:r>
              <a:rPr lang="en-US" sz="900" dirty="0" err="1"/>
              <a:t>th</a:t>
            </a:r>
            <a:r>
              <a:rPr lang="en-US" sz="9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FF7D6-0CFF-FE51-DAD1-CE987AB20A6B}"/>
              </a:ext>
            </a:extLst>
          </p:cNvPr>
          <p:cNvSpPr txBox="1"/>
          <p:nvPr/>
        </p:nvSpPr>
        <p:spPr>
          <a:xfrm>
            <a:off x="4183700" y="1814852"/>
            <a:ext cx="173156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Kebijakan</a:t>
            </a:r>
            <a:r>
              <a:rPr lang="en-US" sz="900" dirty="0"/>
              <a:t> </a:t>
            </a:r>
            <a:r>
              <a:rPr lang="en-US" sz="900" dirty="0" err="1"/>
              <a:t>evaluasi</a:t>
            </a:r>
            <a:endParaRPr lang="en-US" sz="900" dirty="0"/>
          </a:p>
          <a:p>
            <a:r>
              <a:rPr lang="en-US" sz="900" dirty="0"/>
              <a:t>/</a:t>
            </a:r>
            <a:r>
              <a:rPr lang="en-US" sz="900" dirty="0" err="1"/>
              <a:t>penilaian</a:t>
            </a:r>
            <a:r>
              <a:rPr lang="en-US" sz="900" dirty="0"/>
              <a:t> </a:t>
            </a:r>
            <a:r>
              <a:rPr lang="en-US" sz="900" dirty="0" err="1">
                <a:solidFill>
                  <a:srgbClr val="FF0000"/>
                </a:solidFill>
              </a:rPr>
              <a:t>tim</a:t>
            </a:r>
            <a:r>
              <a:rPr lang="en-US" sz="900" dirty="0">
                <a:solidFill>
                  <a:srgbClr val="FF0000"/>
                </a:solidFill>
              </a:rPr>
              <a:t>, </a:t>
            </a:r>
            <a:r>
              <a:rPr lang="en-US" sz="900" dirty="0" err="1">
                <a:solidFill>
                  <a:srgbClr val="FF0000"/>
                </a:solidFill>
              </a:rPr>
              <a:t>karil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/>
              <a:t>yang </a:t>
            </a:r>
            <a:r>
              <a:rPr lang="en-US" sz="900" dirty="0" err="1"/>
              <a:t>diakui</a:t>
            </a:r>
            <a:r>
              <a:rPr lang="en-US" sz="900" dirty="0"/>
              <a:t>,</a:t>
            </a:r>
          </a:p>
          <a:p>
            <a:r>
              <a:rPr lang="en-US" sz="900" dirty="0" err="1"/>
              <a:t>kriteria</a:t>
            </a:r>
            <a:r>
              <a:rPr lang="en-US" sz="900" dirty="0"/>
              <a:t> </a:t>
            </a:r>
            <a:r>
              <a:rPr lang="en-US" sz="900" dirty="0" err="1"/>
              <a:t>penilaian</a:t>
            </a:r>
            <a:r>
              <a:rPr lang="en-US" sz="900" dirty="0"/>
              <a:t>, </a:t>
            </a:r>
            <a:r>
              <a:rPr lang="en-US" sz="900" dirty="0" err="1"/>
              <a:t>Mekanisme</a:t>
            </a:r>
            <a:r>
              <a:rPr lang="en-US" sz="900" dirty="0"/>
              <a:t> </a:t>
            </a:r>
          </a:p>
          <a:p>
            <a:r>
              <a:rPr lang="en-US" sz="900" dirty="0"/>
              <a:t>PAK, </a:t>
            </a:r>
            <a:r>
              <a:rPr lang="en-US" sz="900" dirty="0" err="1"/>
              <a:t>penetapan</a:t>
            </a:r>
            <a:r>
              <a:rPr lang="en-US" sz="900" dirty="0"/>
              <a:t> </a:t>
            </a:r>
            <a:r>
              <a:rPr lang="en-US" sz="900" dirty="0" err="1"/>
              <a:t>tim</a:t>
            </a:r>
            <a:r>
              <a:rPr lang="en-US" sz="900" dirty="0"/>
              <a:t>, </a:t>
            </a:r>
          </a:p>
          <a:p>
            <a:r>
              <a:rPr lang="en-US" sz="900" dirty="0" err="1"/>
              <a:t>Penetapan</a:t>
            </a:r>
            <a:r>
              <a:rPr lang="en-US" sz="900" dirty="0"/>
              <a:t> AK LK &amp; GB, </a:t>
            </a:r>
          </a:p>
          <a:p>
            <a:r>
              <a:rPr lang="en-US" sz="900" dirty="0" err="1"/>
              <a:t>Pengusulan</a:t>
            </a:r>
            <a:r>
              <a:rPr lang="en-US" sz="900" dirty="0"/>
              <a:t> JF </a:t>
            </a:r>
            <a:r>
              <a:rPr lang="en-US" sz="900" dirty="0" err="1"/>
              <a:t>Dosen</a:t>
            </a: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(</a:t>
            </a:r>
            <a:r>
              <a:rPr lang="en-US" sz="900" dirty="0" err="1">
                <a:solidFill>
                  <a:srgbClr val="FF0000"/>
                </a:solidFill>
              </a:rPr>
              <a:t>kebutuhan</a:t>
            </a:r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dirty="0">
                <a:solidFill>
                  <a:srgbClr val="FF0000"/>
                </a:solidFill>
              </a:rPr>
              <a:t>&amp; </a:t>
            </a:r>
            <a:r>
              <a:rPr lang="en-US" sz="900" dirty="0" err="1">
                <a:solidFill>
                  <a:srgbClr val="FF0000"/>
                </a:solidFill>
              </a:rPr>
              <a:t>formasi</a:t>
            </a:r>
            <a:r>
              <a:rPr lang="en-US" sz="900" dirty="0"/>
              <a:t>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143B1B-2AB9-FC3E-3EB9-29A53E092B7E}"/>
                  </a:ext>
                </a:extLst>
              </p14:cNvPr>
              <p14:cNvContentPartPr/>
              <p14:nvPr/>
            </p14:nvContentPartPr>
            <p14:xfrm>
              <a:off x="824777" y="1733542"/>
              <a:ext cx="1073923" cy="118700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143B1B-2AB9-FC3E-3EB9-29A53E092B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2537" y="1721305"/>
                <a:ext cx="1098764" cy="121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947260-12CE-8781-8EE8-ADC555735393}"/>
                  </a:ext>
                </a:extLst>
              </p14:cNvPr>
              <p14:cNvContentPartPr/>
              <p14:nvPr/>
            </p14:nvContentPartPr>
            <p14:xfrm>
              <a:off x="1793858" y="2786342"/>
              <a:ext cx="343892" cy="28232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947260-12CE-8781-8EE8-ADC5557353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615" y="2774114"/>
                <a:ext cx="368379" cy="306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D8467B-90E4-AEB2-A2E5-BE24B9CE90E5}"/>
                  </a:ext>
                </a:extLst>
              </p14:cNvPr>
              <p14:cNvContentPartPr/>
              <p14:nvPr/>
            </p14:nvContentPartPr>
            <p14:xfrm>
              <a:off x="1972373" y="3069441"/>
              <a:ext cx="165120" cy="1519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D8467B-90E4-AEB2-A2E5-BE24B9CE90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0115" y="3057138"/>
                <a:ext cx="189636" cy="3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B1EFB2-5C43-E8CB-032E-BAA82E31F89A}"/>
                  </a:ext>
                </a:extLst>
              </p14:cNvPr>
              <p14:cNvContentPartPr/>
              <p14:nvPr/>
            </p14:nvContentPartPr>
            <p14:xfrm>
              <a:off x="4174570" y="1604229"/>
              <a:ext cx="2019047" cy="148813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B1EFB2-5C43-E8CB-032E-BAA82E31F8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62329" y="1591990"/>
                <a:ext cx="2043529" cy="151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73BD25-EB98-4A62-BF38-D7271462DEED}"/>
                  </a:ext>
                </a:extLst>
              </p14:cNvPr>
              <p14:cNvContentPartPr/>
              <p14:nvPr/>
            </p14:nvContentPartPr>
            <p14:xfrm>
              <a:off x="5998874" y="2896336"/>
              <a:ext cx="363212" cy="32148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73BD25-EB98-4A62-BF38-D7271462DE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6623" y="2884096"/>
                <a:ext cx="388075" cy="346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B19CC27-8A54-8677-6A5B-DF4BD38BEA2C}"/>
                  </a:ext>
                </a:extLst>
              </p14:cNvPr>
              <p14:cNvContentPartPr/>
              <p14:nvPr/>
            </p14:nvContentPartPr>
            <p14:xfrm>
              <a:off x="6208043" y="3214468"/>
              <a:ext cx="151210" cy="27821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B19CC27-8A54-8677-6A5B-DF4BD38BEA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95802" y="3202183"/>
                <a:ext cx="175692" cy="5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5F4261A-543F-078E-5045-161B90BAC21F}"/>
                  </a:ext>
                </a:extLst>
              </p14:cNvPr>
              <p14:cNvContentPartPr/>
              <p14:nvPr/>
            </p14:nvContentPartPr>
            <p14:xfrm>
              <a:off x="6365693" y="3221682"/>
              <a:ext cx="257" cy="2910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5F4261A-543F-078E-5045-161B90BAC2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56955" y="3209464"/>
                <a:ext cx="17733" cy="535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95795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EDBD8B-85DA-6838-451D-2F2203DD5D2D}"/>
              </a:ext>
            </a:extLst>
          </p:cNvPr>
          <p:cNvGrpSpPr/>
          <p:nvPr/>
        </p:nvGrpSpPr>
        <p:grpSpPr>
          <a:xfrm>
            <a:off x="1668780" y="2331319"/>
            <a:ext cx="5821681" cy="3383279"/>
            <a:chOff x="2214879" y="1173479"/>
            <a:chExt cx="7762241" cy="451103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073BB1-C473-EDF8-F3F8-C1BA86B79785}"/>
                </a:ext>
              </a:extLst>
            </p:cNvPr>
            <p:cNvSpPr/>
            <p:nvPr/>
          </p:nvSpPr>
          <p:spPr>
            <a:xfrm>
              <a:off x="2214879" y="1173479"/>
              <a:ext cx="4511040" cy="4511039"/>
            </a:xfrm>
            <a:custGeom>
              <a:avLst/>
              <a:gdLst>
                <a:gd name="connsiteX0" fmla="*/ 0 w 4511040"/>
                <a:gd name="connsiteY0" fmla="*/ 2255520 h 4511039"/>
                <a:gd name="connsiteX1" fmla="*/ 2255520 w 4511040"/>
                <a:gd name="connsiteY1" fmla="*/ 0 h 4511039"/>
                <a:gd name="connsiteX2" fmla="*/ 4511040 w 4511040"/>
                <a:gd name="connsiteY2" fmla="*/ 2255520 h 4511039"/>
                <a:gd name="connsiteX3" fmla="*/ 2255520 w 4511040"/>
                <a:gd name="connsiteY3" fmla="*/ 4511040 h 4511039"/>
                <a:gd name="connsiteX4" fmla="*/ 0 w 4511040"/>
                <a:gd name="connsiteY4" fmla="*/ 2255520 h 45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4511039">
                  <a:moveTo>
                    <a:pt x="0" y="2255520"/>
                  </a:moveTo>
                  <a:cubicBezTo>
                    <a:pt x="0" y="1009831"/>
                    <a:pt x="1009831" y="0"/>
                    <a:pt x="2255520" y="0"/>
                  </a:cubicBezTo>
                  <a:cubicBezTo>
                    <a:pt x="3501209" y="0"/>
                    <a:pt x="4511040" y="1009831"/>
                    <a:pt x="4511040" y="2255520"/>
                  </a:cubicBezTo>
                  <a:cubicBezTo>
                    <a:pt x="4511040" y="3501209"/>
                    <a:pt x="3501209" y="4511040"/>
                    <a:pt x="2255520" y="4511040"/>
                  </a:cubicBezTo>
                  <a:cubicBezTo>
                    <a:pt x="1009831" y="4511040"/>
                    <a:pt x="0" y="3501209"/>
                    <a:pt x="0" y="225552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2440" tIns="398962" rIns="960120" bIns="398961" numCol="1" spcCol="1270" anchor="ctr" anchorCtr="1">
              <a:noAutofit/>
            </a:bodyPr>
            <a:lstStyle/>
            <a:p>
              <a:pPr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dirty="0"/>
                <a:t>PTN,LLDIKTI,KL</a:t>
              </a:r>
              <a:endParaRPr lang="id-ID" sz="2250" b="1" dirty="0"/>
            </a:p>
            <a:p>
              <a:pPr marL="171450" lvl="1" indent="-171450" defTabSz="7667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25" dirty="0" err="1"/>
                <a:t>Asisten</a:t>
              </a:r>
              <a:r>
                <a:rPr lang="en-US" sz="1725" dirty="0"/>
                <a:t> Ahli</a:t>
              </a:r>
              <a:endParaRPr lang="id-ID" sz="1725" dirty="0"/>
            </a:p>
            <a:p>
              <a:pPr marL="171450" lvl="1" indent="-171450" defTabSz="7667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25" dirty="0" err="1"/>
                <a:t>Lektor</a:t>
              </a:r>
              <a:endParaRPr lang="id-ID" sz="1725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5664AB-6435-1416-0FD2-BA4BA04A1818}"/>
                </a:ext>
              </a:extLst>
            </p:cNvPr>
            <p:cNvSpPr/>
            <p:nvPr/>
          </p:nvSpPr>
          <p:spPr>
            <a:xfrm>
              <a:off x="5466080" y="1173479"/>
              <a:ext cx="4511040" cy="4511039"/>
            </a:xfrm>
            <a:custGeom>
              <a:avLst/>
              <a:gdLst>
                <a:gd name="connsiteX0" fmla="*/ 0 w 4511040"/>
                <a:gd name="connsiteY0" fmla="*/ 2255520 h 4511039"/>
                <a:gd name="connsiteX1" fmla="*/ 2255520 w 4511040"/>
                <a:gd name="connsiteY1" fmla="*/ 0 h 4511039"/>
                <a:gd name="connsiteX2" fmla="*/ 4511040 w 4511040"/>
                <a:gd name="connsiteY2" fmla="*/ 2255520 h 4511039"/>
                <a:gd name="connsiteX3" fmla="*/ 2255520 w 4511040"/>
                <a:gd name="connsiteY3" fmla="*/ 4511040 h 4511039"/>
                <a:gd name="connsiteX4" fmla="*/ 0 w 4511040"/>
                <a:gd name="connsiteY4" fmla="*/ 2255520 h 45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4511039">
                  <a:moveTo>
                    <a:pt x="0" y="2255520"/>
                  </a:moveTo>
                  <a:cubicBezTo>
                    <a:pt x="0" y="1009831"/>
                    <a:pt x="1009831" y="0"/>
                    <a:pt x="2255520" y="0"/>
                  </a:cubicBezTo>
                  <a:cubicBezTo>
                    <a:pt x="3501209" y="0"/>
                    <a:pt x="4511040" y="1009831"/>
                    <a:pt x="4511040" y="2255520"/>
                  </a:cubicBezTo>
                  <a:cubicBezTo>
                    <a:pt x="4511040" y="3501209"/>
                    <a:pt x="3501209" y="4511040"/>
                    <a:pt x="2255520" y="4511040"/>
                  </a:cubicBezTo>
                  <a:cubicBezTo>
                    <a:pt x="1009831" y="4511040"/>
                    <a:pt x="0" y="3501209"/>
                    <a:pt x="0" y="225552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60120" tIns="398962" rIns="472440" bIns="398961" numCol="1" spcCol="1270" anchor="ctr" anchorCtr="1">
              <a:noAutofit/>
            </a:bodyPr>
            <a:lstStyle/>
            <a:p>
              <a:pPr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50" b="1" dirty="0"/>
                <a:t>DIKTIRISTEK</a:t>
              </a:r>
              <a:endParaRPr lang="id-ID" sz="2250" b="1" dirty="0"/>
            </a:p>
            <a:p>
              <a:pPr marL="171450" lvl="1" indent="-171450" defTabSz="7667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25" dirty="0" err="1"/>
                <a:t>Profesor</a:t>
              </a:r>
              <a:endParaRPr lang="id-ID" sz="1725" dirty="0"/>
            </a:p>
            <a:p>
              <a:pPr marL="171450" lvl="1" indent="-171450" defTabSz="7667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id-ID" sz="1725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83F87B-7F2F-C9A3-FF11-3511C92C7E13}"/>
              </a:ext>
            </a:extLst>
          </p:cNvPr>
          <p:cNvSpPr txBox="1"/>
          <p:nvPr/>
        </p:nvSpPr>
        <p:spPr>
          <a:xfrm>
            <a:off x="4213860" y="3935963"/>
            <a:ext cx="77723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 err="1"/>
              <a:t>Lektor</a:t>
            </a:r>
            <a:r>
              <a:rPr lang="en-US" sz="1350" dirty="0"/>
              <a:t> </a:t>
            </a:r>
            <a:r>
              <a:rPr lang="en-US" sz="1350" dirty="0" err="1"/>
              <a:t>Kepala</a:t>
            </a:r>
            <a:endParaRPr lang="id-ID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468A-DE5A-7910-9F02-20F5066C2014}"/>
              </a:ext>
            </a:extLst>
          </p:cNvPr>
          <p:cNvSpPr txBox="1"/>
          <p:nvPr/>
        </p:nvSpPr>
        <p:spPr>
          <a:xfrm>
            <a:off x="4152899" y="3429002"/>
            <a:ext cx="899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Tim PAK</a:t>
            </a:r>
          </a:p>
          <a:p>
            <a:pPr algn="ctr"/>
            <a:r>
              <a:rPr lang="en-US" sz="1200" dirty="0"/>
              <a:t>Nasional</a:t>
            </a:r>
            <a:endParaRPr lang="id-ID" sz="12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BBDE642-900B-CBBB-BAF1-8E365F392733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rot="5400000" flipH="1" flipV="1">
            <a:off x="3941826" y="2394970"/>
            <a:ext cx="1694685" cy="373379"/>
          </a:xfrm>
          <a:prstGeom prst="bentConnector2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493A6B-C5E5-C054-091C-363C4801CC11}"/>
              </a:ext>
            </a:extLst>
          </p:cNvPr>
          <p:cNvSpPr txBox="1"/>
          <p:nvPr/>
        </p:nvSpPr>
        <p:spPr>
          <a:xfrm>
            <a:off x="4975858" y="1457317"/>
            <a:ext cx="27965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000000"/>
                </a:highlight>
              </a:rPr>
              <a:t>Tim </a:t>
            </a:r>
            <a:r>
              <a:rPr lang="en-US" sz="1050" dirty="0" err="1">
                <a:highlight>
                  <a:srgbClr val="000000"/>
                </a:highlight>
              </a:rPr>
              <a:t>Penilai</a:t>
            </a:r>
            <a:r>
              <a:rPr lang="en-US" sz="1050" dirty="0">
                <a:highlight>
                  <a:srgbClr val="000000"/>
                </a:highlight>
              </a:rPr>
              <a:t> PAK Nasional </a:t>
            </a:r>
            <a:r>
              <a:rPr lang="en-US" sz="1050" dirty="0" err="1"/>
              <a:t>adalah</a:t>
            </a:r>
            <a:r>
              <a:rPr lang="en-US" sz="1050" dirty="0"/>
              <a:t> yang </a:t>
            </a:r>
            <a:r>
              <a:rPr lang="en-US" sz="1050" dirty="0" err="1"/>
              <a:t>sudah</a:t>
            </a:r>
            <a:r>
              <a:rPr lang="en-US" sz="1050" dirty="0"/>
              <a:t> lulus </a:t>
            </a:r>
            <a:r>
              <a:rPr lang="en-US" sz="1050" dirty="0" err="1"/>
              <a:t>Bimtek</a:t>
            </a:r>
            <a:r>
              <a:rPr lang="en-US" sz="1050" dirty="0"/>
              <a:t> dan di SK-</a:t>
            </a:r>
            <a:r>
              <a:rPr lang="en-US" sz="1050" dirty="0" err="1"/>
              <a:t>kan</a:t>
            </a:r>
            <a:r>
              <a:rPr lang="en-US" sz="1050" dirty="0"/>
              <a:t> oleh </a:t>
            </a:r>
            <a:r>
              <a:rPr lang="en-US" sz="1050" dirty="0" err="1"/>
              <a:t>Ditjen</a:t>
            </a:r>
            <a:r>
              <a:rPr lang="en-US" sz="1050" dirty="0"/>
              <a:t> </a:t>
            </a:r>
            <a:r>
              <a:rPr lang="en-US" sz="1050" dirty="0" err="1"/>
              <a:t>Diktiristek</a:t>
            </a:r>
            <a:endParaRPr lang="id-ID" sz="105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DACD34B-E46E-EAF4-4975-E37532852C4F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446521" y="2804191"/>
            <a:ext cx="1567814" cy="1265726"/>
          </a:xfrm>
          <a:prstGeom prst="bentConnector2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2C8AEB-5EE6-32B5-D71D-DB56C30D1619}"/>
              </a:ext>
            </a:extLst>
          </p:cNvPr>
          <p:cNvSpPr txBox="1"/>
          <p:nvPr/>
        </p:nvSpPr>
        <p:spPr>
          <a:xfrm>
            <a:off x="6976108" y="2088611"/>
            <a:ext cx="20764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err="1">
                <a:highlight>
                  <a:srgbClr val="000000"/>
                </a:highlight>
              </a:rPr>
              <a:t>Penilaian</a:t>
            </a:r>
            <a:r>
              <a:rPr lang="en-US" sz="1050" dirty="0">
                <a:highlight>
                  <a:srgbClr val="000000"/>
                </a:highlight>
              </a:rPr>
              <a:t> </a:t>
            </a:r>
            <a:r>
              <a:rPr lang="en-US" sz="1050">
                <a:highlight>
                  <a:srgbClr val="000000"/>
                </a:highlight>
              </a:rPr>
              <a:t>Profesor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err="1"/>
              <a:t>dilaksanakan</a:t>
            </a:r>
            <a:r>
              <a:rPr lang="en-US" sz="1050" dirty="0"/>
              <a:t> oleh </a:t>
            </a:r>
            <a:r>
              <a:rPr lang="en-US" sz="1050" dirty="0" err="1"/>
              <a:t>Diktiristek</a:t>
            </a:r>
            <a:r>
              <a:rPr lang="en-US" sz="1050" dirty="0"/>
              <a:t> yang </a:t>
            </a:r>
            <a:r>
              <a:rPr lang="en-US" sz="1050" dirty="0" err="1"/>
              <a:t>dinilai</a:t>
            </a:r>
            <a:r>
              <a:rPr lang="en-US" sz="1050" dirty="0"/>
              <a:t> oleh Tim </a:t>
            </a:r>
            <a:r>
              <a:rPr lang="en-US" sz="1050" dirty="0" err="1"/>
              <a:t>Penilai</a:t>
            </a:r>
            <a:r>
              <a:rPr lang="en-US" sz="1050" dirty="0"/>
              <a:t> PAK Nasional</a:t>
            </a:r>
            <a:endParaRPr lang="id-ID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979496-1ACB-6598-DA91-95C81103135D}"/>
              </a:ext>
            </a:extLst>
          </p:cNvPr>
          <p:cNvSpPr txBox="1"/>
          <p:nvPr/>
        </p:nvSpPr>
        <p:spPr>
          <a:xfrm>
            <a:off x="44762" y="2310736"/>
            <a:ext cx="2221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Penilaian</a:t>
            </a:r>
            <a:r>
              <a:rPr lang="en-US" sz="1050" dirty="0"/>
              <a:t> </a:t>
            </a:r>
            <a:r>
              <a:rPr lang="en-US" sz="1050" dirty="0">
                <a:highlight>
                  <a:srgbClr val="000000"/>
                </a:highlight>
              </a:rPr>
              <a:t>AA – L </a:t>
            </a:r>
            <a:r>
              <a:rPr lang="en-US" sz="1050" dirty="0"/>
              <a:t>di </a:t>
            </a:r>
            <a:r>
              <a:rPr lang="en-US" sz="1050" dirty="0" err="1"/>
              <a:t>lasanakan</a:t>
            </a:r>
            <a:r>
              <a:rPr lang="en-US" sz="1050" dirty="0"/>
              <a:t> di </a:t>
            </a:r>
            <a:r>
              <a:rPr lang="en-US" sz="1050" dirty="0" err="1"/>
              <a:t>Perguruan</a:t>
            </a:r>
            <a:r>
              <a:rPr lang="en-US" sz="1050" dirty="0"/>
              <a:t> Tinggi yang </a:t>
            </a:r>
            <a:r>
              <a:rPr lang="en-US" sz="1050" dirty="0" err="1"/>
              <a:t>dinilai</a:t>
            </a:r>
            <a:r>
              <a:rPr lang="en-US" sz="1050" dirty="0"/>
              <a:t> oleh Tim </a:t>
            </a:r>
            <a:r>
              <a:rPr lang="en-US" sz="1050" dirty="0" err="1"/>
              <a:t>Penilai</a:t>
            </a:r>
            <a:r>
              <a:rPr lang="en-US" sz="1050" dirty="0"/>
              <a:t> PAK Internal PTN,LLDIKTI,K/L</a:t>
            </a:r>
            <a:endParaRPr lang="id-ID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58053C-632A-0065-1406-ADB0C6243790}"/>
              </a:ext>
            </a:extLst>
          </p:cNvPr>
          <p:cNvSpPr txBox="1"/>
          <p:nvPr/>
        </p:nvSpPr>
        <p:spPr>
          <a:xfrm>
            <a:off x="207642" y="4999018"/>
            <a:ext cx="17868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Penilaian</a:t>
            </a:r>
            <a:r>
              <a:rPr lang="en-US" sz="1050" dirty="0"/>
              <a:t> </a:t>
            </a:r>
            <a:r>
              <a:rPr lang="en-US" sz="1050" dirty="0" err="1">
                <a:highlight>
                  <a:srgbClr val="000000"/>
                </a:highlight>
              </a:rPr>
              <a:t>Lektor</a:t>
            </a:r>
            <a:r>
              <a:rPr lang="en-US" sz="1050" dirty="0">
                <a:highlight>
                  <a:srgbClr val="000000"/>
                </a:highlight>
              </a:rPr>
              <a:t> </a:t>
            </a:r>
            <a:r>
              <a:rPr lang="en-US" sz="1050" dirty="0" err="1">
                <a:highlight>
                  <a:srgbClr val="000000"/>
                </a:highlight>
              </a:rPr>
              <a:t>Kepala</a:t>
            </a:r>
            <a:r>
              <a:rPr lang="en-US" sz="1050" dirty="0">
                <a:highlight>
                  <a:srgbClr val="000000"/>
                </a:highlight>
              </a:rPr>
              <a:t> 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err="1"/>
              <a:t>dilaksanakan</a:t>
            </a:r>
            <a:r>
              <a:rPr lang="en-US" sz="1050" dirty="0"/>
              <a:t> oleh PTN,LLDIKTI,K/L yang </a:t>
            </a:r>
            <a:br>
              <a:rPr lang="en-US" sz="1050" dirty="0"/>
            </a:br>
            <a:r>
              <a:rPr lang="en-US" sz="1050" dirty="0" err="1"/>
              <a:t>dinilai</a:t>
            </a:r>
            <a:r>
              <a:rPr lang="en-US" sz="1050" dirty="0"/>
              <a:t> oleh Tim </a:t>
            </a:r>
            <a:r>
              <a:rPr lang="en-US" sz="1050" dirty="0" err="1"/>
              <a:t>Penilai</a:t>
            </a:r>
            <a:r>
              <a:rPr lang="en-US" sz="1050" dirty="0"/>
              <a:t> PAK Nasional</a:t>
            </a:r>
            <a:endParaRPr lang="id-ID" sz="1050" dirty="0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A919647-2AD4-F6B0-D22B-816CCC65BE9D}"/>
              </a:ext>
            </a:extLst>
          </p:cNvPr>
          <p:cNvCxnSpPr>
            <a:cxnSpLocks/>
            <a:stCxn id="8" idx="2"/>
            <a:endCxn id="44" idx="3"/>
          </p:cNvCxnSpPr>
          <p:nvPr/>
        </p:nvCxnSpPr>
        <p:spPr>
          <a:xfrm rot="5400000">
            <a:off x="2790062" y="3625183"/>
            <a:ext cx="1016889" cy="2607946"/>
          </a:xfrm>
          <a:prstGeom prst="bentConnector2">
            <a:avLst/>
          </a:prstGeom>
          <a:ln w="12700">
            <a:solidFill>
              <a:schemeClr val="tx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1E426288-F72C-0CB9-89F2-82001DA38E77}"/>
              </a:ext>
            </a:extLst>
          </p:cNvPr>
          <p:cNvCxnSpPr>
            <a:cxnSpLocks/>
            <a:stCxn id="36" idx="2"/>
          </p:cNvCxnSpPr>
          <p:nvPr/>
        </p:nvCxnSpPr>
        <p:spPr>
          <a:xfrm rot="16200000" flipH="1">
            <a:off x="1077393" y="3104302"/>
            <a:ext cx="1153246" cy="9972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6D09023-5B7D-991F-BE3D-AC4780FB9D2E}"/>
              </a:ext>
            </a:extLst>
          </p:cNvPr>
          <p:cNvSpPr txBox="1"/>
          <p:nvPr/>
        </p:nvSpPr>
        <p:spPr>
          <a:xfrm>
            <a:off x="4789168" y="4353891"/>
            <a:ext cx="23379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 err="1"/>
              <a:t>Sistem</a:t>
            </a:r>
            <a:r>
              <a:rPr lang="en-US" sz="1050" dirty="0"/>
              <a:t> PAK :</a:t>
            </a:r>
          </a:p>
          <a:p>
            <a:pPr algn="ctr"/>
            <a:r>
              <a:rPr lang="id-ID" sz="1050" dirty="0"/>
              <a:t>https://pak.kemdikbud.go.id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8245A69-CA17-D153-9715-5AC964FF07BB}"/>
              </a:ext>
            </a:extLst>
          </p:cNvPr>
          <p:cNvSpPr txBox="1"/>
          <p:nvPr/>
        </p:nvSpPr>
        <p:spPr>
          <a:xfrm>
            <a:off x="7475221" y="4179562"/>
            <a:ext cx="1668779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 err="1"/>
              <a:t>Sistem</a:t>
            </a:r>
            <a:r>
              <a:rPr lang="en-US" sz="788" dirty="0"/>
              <a:t> PAK yang </a:t>
            </a:r>
            <a:r>
              <a:rPr lang="en-US" sz="788" dirty="0" err="1"/>
              <a:t>sudah</a:t>
            </a:r>
            <a:r>
              <a:rPr lang="en-US" sz="788" dirty="0"/>
              <a:t> </a:t>
            </a:r>
            <a:r>
              <a:rPr lang="en-US" sz="788" dirty="0" err="1"/>
              <a:t>teritegrasi</a:t>
            </a:r>
            <a:r>
              <a:rPr lang="en-US" sz="788" dirty="0"/>
              <a:t> </a:t>
            </a:r>
            <a:r>
              <a:rPr lang="en-US" sz="788" dirty="0" err="1"/>
              <a:t>dengan</a:t>
            </a:r>
            <a:r>
              <a:rPr lang="en-US" sz="788" dirty="0"/>
              <a:t> </a:t>
            </a:r>
            <a:r>
              <a:rPr lang="en-US" sz="788" dirty="0">
                <a:highlight>
                  <a:srgbClr val="000000"/>
                </a:highlight>
              </a:rPr>
              <a:t>SINTA Versi-3</a:t>
            </a:r>
            <a:r>
              <a:rPr lang="en-US" sz="788" dirty="0"/>
              <a:t> dan </a:t>
            </a:r>
            <a:r>
              <a:rPr lang="en-US" sz="788" dirty="0">
                <a:highlight>
                  <a:srgbClr val="000000"/>
                </a:highlight>
              </a:rPr>
              <a:t>Anjani</a:t>
            </a:r>
            <a:r>
              <a:rPr lang="en-US" sz="788" dirty="0"/>
              <a:t> </a:t>
            </a:r>
            <a:r>
              <a:rPr lang="en-US" sz="788" dirty="0" err="1"/>
              <a:t>untuk</a:t>
            </a:r>
            <a:r>
              <a:rPr lang="en-US" sz="788" dirty="0"/>
              <a:t> </a:t>
            </a:r>
            <a:r>
              <a:rPr lang="en-US" sz="788" dirty="0" err="1"/>
              <a:t>memastikan</a:t>
            </a:r>
            <a:r>
              <a:rPr lang="en-US" sz="788" dirty="0"/>
              <a:t>:</a:t>
            </a:r>
          </a:p>
          <a:p>
            <a:pPr marL="128588" indent="-128588">
              <a:buFontTx/>
              <a:buChar char="-"/>
            </a:pPr>
            <a:r>
              <a:rPr lang="en-US" sz="788" dirty="0" err="1"/>
              <a:t>Relevansi</a:t>
            </a:r>
            <a:r>
              <a:rPr lang="en-US" sz="788" dirty="0"/>
              <a:t> </a:t>
            </a:r>
            <a:r>
              <a:rPr lang="en-US" sz="788" dirty="0" err="1"/>
              <a:t>kompetensi</a:t>
            </a:r>
            <a:r>
              <a:rPr lang="en-US" sz="788" dirty="0"/>
              <a:t> </a:t>
            </a:r>
            <a:r>
              <a:rPr lang="en-US" sz="788" dirty="0" err="1"/>
              <a:t>dosen</a:t>
            </a:r>
            <a:r>
              <a:rPr lang="en-US" sz="788" dirty="0"/>
              <a:t> </a:t>
            </a:r>
            <a:r>
              <a:rPr lang="en-US" sz="788" dirty="0" err="1"/>
              <a:t>dengan</a:t>
            </a:r>
            <a:r>
              <a:rPr lang="en-US" sz="788" dirty="0"/>
              <a:t> </a:t>
            </a:r>
            <a:r>
              <a:rPr lang="en-US" sz="788" dirty="0" err="1"/>
              <a:t>substansi</a:t>
            </a:r>
            <a:r>
              <a:rPr lang="en-US" sz="788" dirty="0"/>
              <a:t> </a:t>
            </a:r>
            <a:r>
              <a:rPr lang="en-US" sz="788" dirty="0" err="1"/>
              <a:t>karya</a:t>
            </a:r>
            <a:r>
              <a:rPr lang="en-US" sz="788" dirty="0"/>
              <a:t> </a:t>
            </a:r>
            <a:r>
              <a:rPr lang="en-US" sz="788" dirty="0" err="1"/>
              <a:t>ilmiah</a:t>
            </a:r>
            <a:r>
              <a:rPr lang="en-US" sz="788" dirty="0"/>
              <a:t>.</a:t>
            </a:r>
          </a:p>
          <a:p>
            <a:pPr marL="128588" indent="-128588">
              <a:buFontTx/>
              <a:buChar char="-"/>
            </a:pPr>
            <a:r>
              <a:rPr lang="en-US" sz="788" dirty="0" err="1"/>
              <a:t>Kesesuaian</a:t>
            </a:r>
            <a:r>
              <a:rPr lang="en-US" sz="788" dirty="0"/>
              <a:t> </a:t>
            </a:r>
            <a:r>
              <a:rPr lang="en-US" sz="788" dirty="0" err="1"/>
              <a:t>antara</a:t>
            </a:r>
            <a:r>
              <a:rPr lang="en-US" sz="788" dirty="0"/>
              <a:t> </a:t>
            </a:r>
            <a:r>
              <a:rPr lang="en-US" sz="788" dirty="0" err="1"/>
              <a:t>lingkup</a:t>
            </a:r>
            <a:r>
              <a:rPr lang="en-US" sz="788" dirty="0"/>
              <a:t>/</a:t>
            </a:r>
            <a:r>
              <a:rPr lang="en-US" sz="788" dirty="0" err="1"/>
              <a:t>subyek</a:t>
            </a:r>
            <a:r>
              <a:rPr lang="en-US" sz="788" dirty="0"/>
              <a:t> area </a:t>
            </a:r>
            <a:r>
              <a:rPr lang="en-US" sz="788" dirty="0" err="1"/>
              <a:t>jurnal</a:t>
            </a:r>
            <a:r>
              <a:rPr lang="en-US" sz="788" dirty="0"/>
              <a:t>  </a:t>
            </a:r>
            <a:r>
              <a:rPr lang="en-US" sz="788" dirty="0" err="1"/>
              <a:t>dengan</a:t>
            </a:r>
            <a:r>
              <a:rPr lang="en-US" sz="788" dirty="0"/>
              <a:t> </a:t>
            </a:r>
            <a:r>
              <a:rPr lang="en-US" sz="788" dirty="0" err="1"/>
              <a:t>karya</a:t>
            </a:r>
            <a:r>
              <a:rPr lang="en-US" sz="788" dirty="0"/>
              <a:t> </a:t>
            </a:r>
            <a:r>
              <a:rPr lang="en-US" sz="788" dirty="0" err="1"/>
              <a:t>ilmiah</a:t>
            </a:r>
            <a:r>
              <a:rPr lang="en-US" sz="788" dirty="0"/>
              <a:t> yang </a:t>
            </a:r>
            <a:r>
              <a:rPr lang="en-US" sz="788" dirty="0" err="1"/>
              <a:t>diusulkan</a:t>
            </a:r>
            <a:r>
              <a:rPr lang="en-US" sz="788" dirty="0"/>
              <a:t>.</a:t>
            </a:r>
          </a:p>
          <a:p>
            <a:pPr marL="128588" indent="-128588">
              <a:buFontTx/>
              <a:buChar char="-"/>
            </a:pPr>
            <a:r>
              <a:rPr lang="sv-SE" sz="788" dirty="0"/>
              <a:t>kepastian tidak ada pelanggaran integritas akademik.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9036B6FF-EF98-5A0B-DFC3-F4234BB0CE16}"/>
              </a:ext>
            </a:extLst>
          </p:cNvPr>
          <p:cNvCxnSpPr>
            <a:cxnSpLocks/>
            <a:stCxn id="81" idx="2"/>
            <a:endCxn id="83" idx="1"/>
          </p:cNvCxnSpPr>
          <p:nvPr/>
        </p:nvCxnSpPr>
        <p:spPr>
          <a:xfrm rot="16200000" flipH="1">
            <a:off x="6588874" y="4115556"/>
            <a:ext cx="255597" cy="1517097"/>
          </a:xfrm>
          <a:prstGeom prst="bentConnector2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:a16="http://schemas.microsoft.com/office/drawing/2014/main" id="{9BB664E9-83B0-44AC-9425-BBE1446B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0" y="976121"/>
            <a:ext cx="4918109" cy="939366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KEBIJAKAN BARU PENILAIAN ANGKA KREDIT DOSEN TAHUN 2022</a:t>
            </a:r>
          </a:p>
        </p:txBody>
      </p:sp>
    </p:spTree>
    <p:extLst>
      <p:ext uri="{BB962C8B-B14F-4D97-AF65-F5344CB8AC3E}">
        <p14:creationId xmlns:p14="http://schemas.microsoft.com/office/powerpoint/2010/main" val="33676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1" grpId="0"/>
      <p:bldP spid="36" grpId="0"/>
      <p:bldP spid="44" grpId="0"/>
      <p:bldP spid="81" grpId="0"/>
      <p:bldP spid="83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300;p20">
            <a:extLst>
              <a:ext uri="{FF2B5EF4-FFF2-40B4-BE49-F238E27FC236}">
                <a16:creationId xmlns:a16="http://schemas.microsoft.com/office/drawing/2014/main" id="{C869EBD9-0F8D-3844-88D8-1024DDC3BF8C}"/>
              </a:ext>
            </a:extLst>
          </p:cNvPr>
          <p:cNvGrpSpPr>
            <a:grpSpLocks/>
          </p:cNvGrpSpPr>
          <p:nvPr/>
        </p:nvGrpSpPr>
        <p:grpSpPr bwMode="auto">
          <a:xfrm>
            <a:off x="710805" y="2162176"/>
            <a:ext cx="1930003" cy="3056335"/>
            <a:chOff x="710297" y="1304713"/>
            <a:chExt cx="1930800" cy="3056325"/>
          </a:xfrm>
        </p:grpSpPr>
        <p:sp>
          <p:nvSpPr>
            <p:cNvPr id="32827" name="Google Shape;301;p20">
              <a:extLst>
                <a:ext uri="{FF2B5EF4-FFF2-40B4-BE49-F238E27FC236}">
                  <a16:creationId xmlns:a16="http://schemas.microsoft.com/office/drawing/2014/main" id="{68A04C5D-B06D-A145-BF93-705372521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20" y="3283525"/>
              <a:ext cx="1668754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 dirty="0" err="1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Saat</a:t>
              </a:r>
              <a:r>
                <a:rPr lang="en-US" altLang="en-US" sz="1650" dirty="0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 </a:t>
              </a:r>
              <a:r>
                <a:rPr lang="en-US" altLang="en-US" sz="1650" dirty="0" err="1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ini</a:t>
              </a:r>
              <a:endParaRPr lang="en-US" altLang="en-US" sz="1650" dirty="0">
                <a:latin typeface="Fira Sans Extra Condensed Mediu" panose="020B0603050000020004" pitchFamily="34" charset="0"/>
                <a:ea typeface="Fira Sans Extra Condensed Mediu" panose="020B0603050000020004" pitchFamily="34" charset="0"/>
                <a:cs typeface="Fira Sans Extra Condensed Mediu" panose="020B0603050000020004" pitchFamily="34" charset="0"/>
                <a:sym typeface="Fira Sans Extra Condensed Mediu" panose="020B0603050000020004" pitchFamily="34" charset="0"/>
              </a:endParaRPr>
            </a:p>
          </p:txBody>
        </p:sp>
        <p:sp>
          <p:nvSpPr>
            <p:cNvPr id="302" name="Google Shape;302;p20">
              <a:extLst>
                <a:ext uri="{FF2B5EF4-FFF2-40B4-BE49-F238E27FC236}">
                  <a16:creationId xmlns:a16="http://schemas.microsoft.com/office/drawing/2014/main" id="{63D89AEF-9148-8B4B-985D-0C4087282B5C}"/>
                </a:ext>
              </a:extLst>
            </p:cNvPr>
            <p:cNvSpPr/>
            <p:nvPr/>
          </p:nvSpPr>
          <p:spPr>
            <a:xfrm rot="-5400000">
              <a:off x="1486984" y="1971059"/>
              <a:ext cx="377427" cy="1930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2829" name="Google Shape;303;p20">
              <a:extLst>
                <a:ext uri="{FF2B5EF4-FFF2-40B4-BE49-F238E27FC236}">
                  <a16:creationId xmlns:a16="http://schemas.microsoft.com/office/drawing/2014/main" id="{DE528991-B132-864A-942E-9BAFE051A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65" y="3627538"/>
              <a:ext cx="1669800" cy="7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Penilaian PAK Dosen LK dan GB oleh Pusat</a:t>
              </a:r>
            </a:p>
          </p:txBody>
        </p:sp>
        <p:sp>
          <p:nvSpPr>
            <p:cNvPr id="32830" name="Google Shape;304;p20">
              <a:extLst>
                <a:ext uri="{FF2B5EF4-FFF2-40B4-BE49-F238E27FC236}">
                  <a16:creationId xmlns:a16="http://schemas.microsoft.com/office/drawing/2014/main" id="{7ACA1A6E-3B5D-844C-BBD2-FD4970D28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289" y="2747746"/>
              <a:ext cx="1606816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ID" altLang="en-US" sz="1650" dirty="0">
                  <a:solidFill>
                    <a:srgbClr val="FF0000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s</a:t>
              </a:r>
              <a:r>
                <a:rPr lang="en-US" altLang="en-US" sz="1650" dirty="0">
                  <a:solidFill>
                    <a:srgbClr val="FF0000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d </a:t>
              </a:r>
              <a:r>
                <a:rPr lang="en-US" altLang="en-US" sz="1650" dirty="0" err="1">
                  <a:solidFill>
                    <a:srgbClr val="FF0000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Juni</a:t>
              </a:r>
              <a:r>
                <a:rPr lang="en-US" altLang="en-US" sz="1650" dirty="0">
                  <a:solidFill>
                    <a:srgbClr val="FF0000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 2022</a:t>
              </a:r>
            </a:p>
          </p:txBody>
        </p:sp>
        <p:sp>
          <p:nvSpPr>
            <p:cNvPr id="32831" name="Google Shape;305;p20">
              <a:extLst>
                <a:ext uri="{FF2B5EF4-FFF2-40B4-BE49-F238E27FC236}">
                  <a16:creationId xmlns:a16="http://schemas.microsoft.com/office/drawing/2014/main" id="{5E4B2B80-DB09-F34B-8259-17175BBC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400" y="1304713"/>
              <a:ext cx="960600" cy="960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sp>
          <p:nvSpPr>
            <p:cNvPr id="32832" name="Google Shape;306;p20">
              <a:extLst>
                <a:ext uri="{FF2B5EF4-FFF2-40B4-BE49-F238E27FC236}">
                  <a16:creationId xmlns:a16="http://schemas.microsoft.com/office/drawing/2014/main" id="{3D88C02F-11C2-9348-88C6-304388518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300" y="1383613"/>
              <a:ext cx="802800" cy="80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cxnSp>
          <p:nvCxnSpPr>
            <p:cNvPr id="32833" name="Google Shape;307;p20">
              <a:extLst>
                <a:ext uri="{FF2B5EF4-FFF2-40B4-BE49-F238E27FC236}">
                  <a16:creationId xmlns:a16="http://schemas.microsoft.com/office/drawing/2014/main" id="{EF0BEF59-352E-CC4B-993F-AEDF87BF8342}"/>
                </a:ext>
              </a:extLst>
            </p:cNvPr>
            <p:cNvCxnSpPr>
              <a:cxnSpLocks noChangeShapeType="1"/>
              <a:endCxn id="32830" idx="0"/>
            </p:cNvCxnSpPr>
            <p:nvPr/>
          </p:nvCxnSpPr>
          <p:spPr bwMode="auto">
            <a:xfrm>
              <a:off x="1675765" y="2265263"/>
              <a:ext cx="0" cy="48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0" name="Google Shape;308;p20">
            <a:extLst>
              <a:ext uri="{FF2B5EF4-FFF2-40B4-BE49-F238E27FC236}">
                <a16:creationId xmlns:a16="http://schemas.microsoft.com/office/drawing/2014/main" id="{939D51C0-0D31-B749-A6C6-B2A0AF90F3B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162176"/>
            <a:ext cx="1931194" cy="3056335"/>
            <a:chOff x="4572167" y="1304713"/>
            <a:chExt cx="1930800" cy="3056325"/>
          </a:xfrm>
        </p:grpSpPr>
        <p:sp>
          <p:nvSpPr>
            <p:cNvPr id="32820" name="Google Shape;309;p20">
              <a:extLst>
                <a:ext uri="{FF2B5EF4-FFF2-40B4-BE49-F238E27FC236}">
                  <a16:creationId xmlns:a16="http://schemas.microsoft.com/office/drawing/2014/main" id="{05E8EEC2-20E2-5F48-BC84-DDE22D0E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681" y="3283525"/>
              <a:ext cx="1661774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Motivasi</a:t>
              </a:r>
            </a:p>
          </p:txBody>
        </p:sp>
        <p:sp>
          <p:nvSpPr>
            <p:cNvPr id="310" name="Google Shape;310;p20">
              <a:extLst>
                <a:ext uri="{FF2B5EF4-FFF2-40B4-BE49-F238E27FC236}">
                  <a16:creationId xmlns:a16="http://schemas.microsoft.com/office/drawing/2014/main" id="{3CEA4393-B2BB-5440-A411-854660439964}"/>
                </a:ext>
              </a:extLst>
            </p:cNvPr>
            <p:cNvSpPr/>
            <p:nvPr/>
          </p:nvSpPr>
          <p:spPr>
            <a:xfrm rot="-5400000">
              <a:off x="5348854" y="1971059"/>
              <a:ext cx="377427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2822" name="Google Shape;311;p20">
              <a:extLst>
                <a:ext uri="{FF2B5EF4-FFF2-40B4-BE49-F238E27FC236}">
                  <a16:creationId xmlns:a16="http://schemas.microsoft.com/office/drawing/2014/main" id="{6C095EFC-2593-0747-840F-D8F46B00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984" y="3627538"/>
              <a:ext cx="1665300" cy="7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Penetapan PAK LK dan GB oleh Kementerian Dikbudristek</a:t>
              </a:r>
            </a:p>
          </p:txBody>
        </p:sp>
        <p:sp>
          <p:nvSpPr>
            <p:cNvPr id="32823" name="Google Shape;312;p20">
              <a:extLst>
                <a:ext uri="{FF2B5EF4-FFF2-40B4-BE49-F238E27FC236}">
                  <a16:creationId xmlns:a16="http://schemas.microsoft.com/office/drawing/2014/main" id="{C3780898-FAEF-A644-9995-9E304F3F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059" y="2747746"/>
              <a:ext cx="1607016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>
                  <a:solidFill>
                    <a:srgbClr val="FFFFFF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Juli sd Des 2022</a:t>
              </a:r>
            </a:p>
          </p:txBody>
        </p:sp>
        <p:sp>
          <p:nvSpPr>
            <p:cNvPr id="32824" name="Google Shape;313;p20">
              <a:extLst>
                <a:ext uri="{FF2B5EF4-FFF2-40B4-BE49-F238E27FC236}">
                  <a16:creationId xmlns:a16="http://schemas.microsoft.com/office/drawing/2014/main" id="{9A20D09E-593D-FB44-971C-93DE9EAAE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250" y="1304713"/>
              <a:ext cx="960600" cy="960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sp>
          <p:nvSpPr>
            <p:cNvPr id="314" name="Google Shape;314;p20">
              <a:extLst>
                <a:ext uri="{FF2B5EF4-FFF2-40B4-BE49-F238E27FC236}">
                  <a16:creationId xmlns:a16="http://schemas.microsoft.com/office/drawing/2014/main" id="{4FD03433-6B1B-BC4E-9E18-7AB16EF8B4D9}"/>
                </a:ext>
              </a:extLst>
            </p:cNvPr>
            <p:cNvSpPr/>
            <p:nvPr/>
          </p:nvSpPr>
          <p:spPr>
            <a:xfrm>
              <a:off x="5136408" y="1383294"/>
              <a:ext cx="802318" cy="8036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050"/>
            </a:p>
          </p:txBody>
        </p:sp>
        <p:cxnSp>
          <p:nvCxnSpPr>
            <p:cNvPr id="32826" name="Google Shape;315;p20">
              <a:extLst>
                <a:ext uri="{FF2B5EF4-FFF2-40B4-BE49-F238E27FC236}">
                  <a16:creationId xmlns:a16="http://schemas.microsoft.com/office/drawing/2014/main" id="{E270505F-8292-D14B-8372-14DB5BDEFCED}"/>
                </a:ext>
              </a:extLst>
            </p:cNvPr>
            <p:cNvCxnSpPr>
              <a:cxnSpLocks noChangeShapeType="1"/>
              <a:stCxn id="32824" idx="4"/>
              <a:endCxn id="32823" idx="0"/>
            </p:cNvCxnSpPr>
            <p:nvPr/>
          </p:nvCxnSpPr>
          <p:spPr bwMode="auto">
            <a:xfrm>
              <a:off x="5537550" y="2265313"/>
              <a:ext cx="0" cy="48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1" name="Google Shape;316;p20">
            <a:extLst>
              <a:ext uri="{FF2B5EF4-FFF2-40B4-BE49-F238E27FC236}">
                <a16:creationId xmlns:a16="http://schemas.microsoft.com/office/drawing/2014/main" id="{D3B5F2E2-31E8-984E-807D-D1326D8C683C}"/>
              </a:ext>
            </a:extLst>
          </p:cNvPr>
          <p:cNvGrpSpPr>
            <a:grpSpLocks/>
          </p:cNvGrpSpPr>
          <p:nvPr/>
        </p:nvGrpSpPr>
        <p:grpSpPr bwMode="auto">
          <a:xfrm>
            <a:off x="6500814" y="2162176"/>
            <a:ext cx="2065735" cy="3056335"/>
            <a:chOff x="6500718" y="1304713"/>
            <a:chExt cx="2065740" cy="3056325"/>
          </a:xfrm>
        </p:grpSpPr>
        <p:sp>
          <p:nvSpPr>
            <p:cNvPr id="32814" name="Google Shape;317;p20">
              <a:extLst>
                <a:ext uri="{FF2B5EF4-FFF2-40B4-BE49-F238E27FC236}">
                  <a16:creationId xmlns:a16="http://schemas.microsoft.com/office/drawing/2014/main" id="{DE95EA5E-E5E0-E049-93C5-1CF17A36D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7641" y="3283525"/>
              <a:ext cx="1796657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Delegasi-</a:t>
              </a:r>
              <a:r>
                <a:rPr lang="en-US" altLang="en-US" sz="1650">
                  <a:solidFill>
                    <a:srgbClr val="FF0000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Evaluasi</a:t>
              </a:r>
            </a:p>
          </p:txBody>
        </p:sp>
        <p:sp>
          <p:nvSpPr>
            <p:cNvPr id="318" name="Google Shape;318;p20">
              <a:extLst>
                <a:ext uri="{FF2B5EF4-FFF2-40B4-BE49-F238E27FC236}">
                  <a16:creationId xmlns:a16="http://schemas.microsoft.com/office/drawing/2014/main" id="{7C68599A-FFB2-6F47-A8D9-96A91B72E88B}"/>
                </a:ext>
              </a:extLst>
            </p:cNvPr>
            <p:cNvSpPr/>
            <p:nvPr/>
          </p:nvSpPr>
          <p:spPr>
            <a:xfrm rot="-5400000">
              <a:off x="7279985" y="1970860"/>
              <a:ext cx="377427" cy="193119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2816" name="Google Shape;319;p20">
              <a:extLst>
                <a:ext uri="{FF2B5EF4-FFF2-40B4-BE49-F238E27FC236}">
                  <a16:creationId xmlns:a16="http://schemas.microsoft.com/office/drawing/2014/main" id="{3AC21CF5-133E-E544-B3A6-FBA8E508C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0718" y="3627538"/>
              <a:ext cx="2065740" cy="7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Penilaian</a:t>
              </a:r>
              <a:r>
                <a:rPr lang="en-US" alt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 dan </a:t>
              </a:r>
              <a:r>
                <a:rPr lang="en-US" altLang="en-US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Penetapan</a:t>
              </a:r>
              <a:r>
                <a:rPr lang="en-US" alt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 PAK  dan SK AA-- LK oleh PTN, LLDIKTI, K/L</a:t>
              </a:r>
            </a:p>
          </p:txBody>
        </p:sp>
        <p:sp>
          <p:nvSpPr>
            <p:cNvPr id="32817" name="Google Shape;320;p20">
              <a:extLst>
                <a:ext uri="{FF2B5EF4-FFF2-40B4-BE49-F238E27FC236}">
                  <a16:creationId xmlns:a16="http://schemas.microsoft.com/office/drawing/2014/main" id="{73B6225C-CFAB-DF46-B79E-74C25FFE7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025" y="2747746"/>
              <a:ext cx="1607348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 dirty="0">
                  <a:solidFill>
                    <a:srgbClr val="FFFFFF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 2023</a:t>
              </a:r>
            </a:p>
          </p:txBody>
        </p:sp>
        <p:sp>
          <p:nvSpPr>
            <p:cNvPr id="32818" name="Google Shape;321;p20">
              <a:extLst>
                <a:ext uri="{FF2B5EF4-FFF2-40B4-BE49-F238E27FC236}">
                  <a16:creationId xmlns:a16="http://schemas.microsoft.com/office/drawing/2014/main" id="{F56A9A22-B127-F140-B507-9DA509F0E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8175" y="1304713"/>
              <a:ext cx="960600" cy="960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cxnSp>
          <p:nvCxnSpPr>
            <p:cNvPr id="32819" name="Google Shape;322;p20">
              <a:extLst>
                <a:ext uri="{FF2B5EF4-FFF2-40B4-BE49-F238E27FC236}">
                  <a16:creationId xmlns:a16="http://schemas.microsoft.com/office/drawing/2014/main" id="{934D7EED-1388-1541-95C9-AED4FC05F51D}"/>
                </a:ext>
              </a:extLst>
            </p:cNvPr>
            <p:cNvCxnSpPr>
              <a:cxnSpLocks noChangeShapeType="1"/>
              <a:stCxn id="32818" idx="4"/>
              <a:endCxn id="32817" idx="0"/>
            </p:cNvCxnSpPr>
            <p:nvPr/>
          </p:nvCxnSpPr>
          <p:spPr bwMode="auto">
            <a:xfrm>
              <a:off x="7468475" y="2265313"/>
              <a:ext cx="0" cy="48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2" name="Google Shape;323;p20">
            <a:extLst>
              <a:ext uri="{FF2B5EF4-FFF2-40B4-BE49-F238E27FC236}">
                <a16:creationId xmlns:a16="http://schemas.microsoft.com/office/drawing/2014/main" id="{A75A19AE-F118-E545-A126-E6E9760119D4}"/>
              </a:ext>
            </a:extLst>
          </p:cNvPr>
          <p:cNvGrpSpPr>
            <a:grpSpLocks/>
          </p:cNvGrpSpPr>
          <p:nvPr/>
        </p:nvGrpSpPr>
        <p:grpSpPr bwMode="auto">
          <a:xfrm>
            <a:off x="2640807" y="2162176"/>
            <a:ext cx="1931194" cy="3056335"/>
            <a:chOff x="2641232" y="1304713"/>
            <a:chExt cx="1930800" cy="3056325"/>
          </a:xfrm>
        </p:grpSpPr>
        <p:sp>
          <p:nvSpPr>
            <p:cNvPr id="32807" name="Google Shape;324;p20">
              <a:extLst>
                <a:ext uri="{FF2B5EF4-FFF2-40B4-BE49-F238E27FC236}">
                  <a16:creationId xmlns:a16="http://schemas.microsoft.com/office/drawing/2014/main" id="{FE2B810E-0220-F147-A041-62E9ACDF7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555" y="3283525"/>
              <a:ext cx="1665345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Transisi</a:t>
              </a:r>
            </a:p>
          </p:txBody>
        </p:sp>
        <p:sp>
          <p:nvSpPr>
            <p:cNvPr id="325" name="Google Shape;325;p20">
              <a:extLst>
                <a:ext uri="{FF2B5EF4-FFF2-40B4-BE49-F238E27FC236}">
                  <a16:creationId xmlns:a16="http://schemas.microsoft.com/office/drawing/2014/main" id="{8BC73C7C-21FF-154B-A5D2-E9A112312873}"/>
                </a:ext>
              </a:extLst>
            </p:cNvPr>
            <p:cNvSpPr/>
            <p:nvPr/>
          </p:nvSpPr>
          <p:spPr>
            <a:xfrm rot="-5400000">
              <a:off x="3417919" y="1971059"/>
              <a:ext cx="377427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2809" name="Google Shape;326;p20">
              <a:extLst>
                <a:ext uri="{FF2B5EF4-FFF2-40B4-BE49-F238E27FC236}">
                  <a16:creationId xmlns:a16="http://schemas.microsoft.com/office/drawing/2014/main" id="{E5352D46-8FEC-664B-830A-A6A0F5237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799" y="3627538"/>
              <a:ext cx="1669800" cy="7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Penilaian</a:t>
              </a:r>
              <a:r>
                <a:rPr lang="en-US" alt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 PAK </a:t>
              </a:r>
              <a:r>
                <a:rPr lang="en-US" altLang="en-US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Dosen</a:t>
              </a:r>
              <a:r>
                <a:rPr lang="en-US" alt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 AA-- LK oleh PTN, LLDIKTI, K/L</a:t>
              </a:r>
            </a:p>
          </p:txBody>
        </p:sp>
        <p:sp>
          <p:nvSpPr>
            <p:cNvPr id="32810" name="Google Shape;327;p20">
              <a:extLst>
                <a:ext uri="{FF2B5EF4-FFF2-40B4-BE49-F238E27FC236}">
                  <a16:creationId xmlns:a16="http://schemas.microsoft.com/office/drawing/2014/main" id="{F0484979-307E-F349-9152-821CAF7E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3124" y="2747746"/>
              <a:ext cx="1607016" cy="37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en-US" altLang="en-US" sz="1650">
                  <a:solidFill>
                    <a:srgbClr val="FFFFFF"/>
                  </a:solidFill>
                  <a:latin typeface="Fira Sans Extra Condensed Mediu" panose="020B0603050000020004" pitchFamily="34" charset="0"/>
                  <a:ea typeface="Fira Sans Extra Condensed Mediu" panose="020B0603050000020004" pitchFamily="34" charset="0"/>
                  <a:cs typeface="Fira Sans Extra Condensed Mediu" panose="020B0603050000020004" pitchFamily="34" charset="0"/>
                  <a:sym typeface="Fira Sans Extra Condensed Mediu" panose="020B0603050000020004" pitchFamily="34" charset="0"/>
                </a:rPr>
                <a:t>Juli sd Des 2022</a:t>
              </a:r>
            </a:p>
          </p:txBody>
        </p:sp>
        <p:sp>
          <p:nvSpPr>
            <p:cNvPr id="32811" name="Google Shape;328;p20">
              <a:extLst>
                <a:ext uri="{FF2B5EF4-FFF2-40B4-BE49-F238E27FC236}">
                  <a16:creationId xmlns:a16="http://schemas.microsoft.com/office/drawing/2014/main" id="{6A9A7773-F596-FC41-9D9D-A8524EC56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325" y="1304713"/>
              <a:ext cx="960600" cy="960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sp>
          <p:nvSpPr>
            <p:cNvPr id="32812" name="Google Shape;329;p20">
              <a:extLst>
                <a:ext uri="{FF2B5EF4-FFF2-40B4-BE49-F238E27FC236}">
                  <a16:creationId xmlns:a16="http://schemas.microsoft.com/office/drawing/2014/main" id="{B1DC392D-D3E5-4846-AC11-E1269E739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225" y="1383613"/>
              <a:ext cx="802800" cy="80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endParaRPr lang="en-US" altLang="en-US" sz="1050"/>
            </a:p>
          </p:txBody>
        </p:sp>
        <p:cxnSp>
          <p:nvCxnSpPr>
            <p:cNvPr id="32813" name="Google Shape;330;p20">
              <a:extLst>
                <a:ext uri="{FF2B5EF4-FFF2-40B4-BE49-F238E27FC236}">
                  <a16:creationId xmlns:a16="http://schemas.microsoft.com/office/drawing/2014/main" id="{06BE850C-F9C0-514B-A22E-06211E253A89}"/>
                </a:ext>
              </a:extLst>
            </p:cNvPr>
            <p:cNvCxnSpPr>
              <a:cxnSpLocks noChangeShapeType="1"/>
              <a:stCxn id="32811" idx="4"/>
              <a:endCxn id="32810" idx="0"/>
            </p:cNvCxnSpPr>
            <p:nvPr/>
          </p:nvCxnSpPr>
          <p:spPr bwMode="auto">
            <a:xfrm>
              <a:off x="3606625" y="2265313"/>
              <a:ext cx="0" cy="48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3" name="Google Shape;331;p20">
            <a:extLst>
              <a:ext uri="{FF2B5EF4-FFF2-40B4-BE49-F238E27FC236}">
                <a16:creationId xmlns:a16="http://schemas.microsoft.com/office/drawing/2014/main" id="{A8AD7A13-A6A7-024A-9884-9832BD63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3" y="1221582"/>
            <a:ext cx="7722394" cy="481013"/>
          </a:xfr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algn="ctr"/>
            <a:r>
              <a:rPr lang="en-US" altLang="en-US" dirty="0" err="1">
                <a:ln>
                  <a:noFill/>
                </a:ln>
              </a:rPr>
              <a:t>Lini</a:t>
            </a:r>
            <a:r>
              <a:rPr lang="en-US" altLang="en-US" dirty="0" err="1"/>
              <a:t>m</a:t>
            </a:r>
            <a:r>
              <a:rPr lang="en-US" altLang="en-US" dirty="0" err="1">
                <a:ln>
                  <a:noFill/>
                </a:ln>
              </a:rPr>
              <a:t>asa</a:t>
            </a:r>
            <a:endParaRPr lang="en-US" altLang="en-US" dirty="0">
              <a:ln>
                <a:noFill/>
              </a:ln>
            </a:endParaRPr>
          </a:p>
        </p:txBody>
      </p:sp>
      <p:sp>
        <p:nvSpPr>
          <p:cNvPr id="332" name="Google Shape;332;p20">
            <a:extLst>
              <a:ext uri="{FF2B5EF4-FFF2-40B4-BE49-F238E27FC236}">
                <a16:creationId xmlns:a16="http://schemas.microsoft.com/office/drawing/2014/main" id="{6E519A4F-E51A-BF47-87AD-1AAB4DB42554}"/>
              </a:ext>
            </a:extLst>
          </p:cNvPr>
          <p:cNvSpPr/>
          <p:nvPr/>
        </p:nvSpPr>
        <p:spPr>
          <a:xfrm>
            <a:off x="7067552" y="2240758"/>
            <a:ext cx="802481" cy="8024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defRPr/>
            </a:pPr>
            <a:endParaRPr sz="1050"/>
          </a:p>
        </p:txBody>
      </p:sp>
      <p:grpSp>
        <p:nvGrpSpPr>
          <p:cNvPr id="32775" name="Google Shape;333;p20">
            <a:extLst>
              <a:ext uri="{FF2B5EF4-FFF2-40B4-BE49-F238E27FC236}">
                <a16:creationId xmlns:a16="http://schemas.microsoft.com/office/drawing/2014/main" id="{52601DBE-48E2-0946-88E7-C64A8828AB7D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2464594"/>
            <a:ext cx="354806" cy="354806"/>
            <a:chOff x="3235438" y="1970604"/>
            <a:chExt cx="354363" cy="354745"/>
          </a:xfrm>
        </p:grpSpPr>
        <p:sp>
          <p:nvSpPr>
            <p:cNvPr id="32794" name="Google Shape;334;p20">
              <a:extLst>
                <a:ext uri="{FF2B5EF4-FFF2-40B4-BE49-F238E27FC236}">
                  <a16:creationId xmlns:a16="http://schemas.microsoft.com/office/drawing/2014/main" id="{FD620F9B-2011-B54F-9944-70BE7349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438" y="2125712"/>
              <a:ext cx="132667" cy="199288"/>
            </a:xfrm>
            <a:custGeom>
              <a:avLst/>
              <a:gdLst>
                <a:gd name="T0" fmla="*/ 71267 w 4168"/>
                <a:gd name="T1" fmla="*/ 10918 h 6261"/>
                <a:gd name="T2" fmla="*/ 121304 w 4168"/>
                <a:gd name="T3" fmla="*/ 108668 h 6261"/>
                <a:gd name="T4" fmla="*/ 88328 w 4168"/>
                <a:gd name="T5" fmla="*/ 121941 h 6261"/>
                <a:gd name="T6" fmla="*/ 88328 w 4168"/>
                <a:gd name="T7" fmla="*/ 110196 h 6261"/>
                <a:gd name="T8" fmla="*/ 98545 w 4168"/>
                <a:gd name="T9" fmla="*/ 54493 h 6261"/>
                <a:gd name="T10" fmla="*/ 51946 w 4168"/>
                <a:gd name="T11" fmla="*/ 40456 h 6261"/>
                <a:gd name="T12" fmla="*/ 40933 w 4168"/>
                <a:gd name="T13" fmla="*/ 58663 h 6261"/>
                <a:gd name="T14" fmla="*/ 48159 w 4168"/>
                <a:gd name="T15" fmla="*/ 58663 h 6261"/>
                <a:gd name="T16" fmla="*/ 91734 w 4168"/>
                <a:gd name="T17" fmla="*/ 62069 h 6261"/>
                <a:gd name="T18" fmla="*/ 66334 w 4168"/>
                <a:gd name="T19" fmla="*/ 105644 h 6261"/>
                <a:gd name="T20" fmla="*/ 27692 w 4168"/>
                <a:gd name="T21" fmla="*/ 66620 h 6261"/>
                <a:gd name="T22" fmla="*/ 44721 w 4168"/>
                <a:gd name="T23" fmla="*/ 110196 h 6261"/>
                <a:gd name="T24" fmla="*/ 44721 w 4168"/>
                <a:gd name="T25" fmla="*/ 121941 h 6261"/>
                <a:gd name="T26" fmla="*/ 12509 w 4168"/>
                <a:gd name="T27" fmla="*/ 108668 h 6261"/>
                <a:gd name="T28" fmla="*/ 62546 w 4168"/>
                <a:gd name="T29" fmla="*/ 10918 h 6261"/>
                <a:gd name="T30" fmla="*/ 77315 w 4168"/>
                <a:gd name="T31" fmla="*/ 113983 h 6261"/>
                <a:gd name="T32" fmla="*/ 86418 w 4168"/>
                <a:gd name="T33" fmla="*/ 134832 h 6261"/>
                <a:gd name="T34" fmla="*/ 65952 w 4168"/>
                <a:gd name="T35" fmla="*/ 149983 h 6261"/>
                <a:gd name="T36" fmla="*/ 45485 w 4168"/>
                <a:gd name="T37" fmla="*/ 134832 h 6261"/>
                <a:gd name="T38" fmla="*/ 54588 w 4168"/>
                <a:gd name="T39" fmla="*/ 113983 h 6261"/>
                <a:gd name="T40" fmla="*/ 77315 w 4168"/>
                <a:gd name="T41" fmla="*/ 113983 h 6261"/>
                <a:gd name="T42" fmla="*/ 60668 w 4168"/>
                <a:gd name="T43" fmla="*/ 286 h 6261"/>
                <a:gd name="T44" fmla="*/ 1910 w 4168"/>
                <a:gd name="T45" fmla="*/ 104880 h 6261"/>
                <a:gd name="T46" fmla="*/ 32976 w 4168"/>
                <a:gd name="T47" fmla="*/ 130280 h 6261"/>
                <a:gd name="T48" fmla="*/ 32 w 4168"/>
                <a:gd name="T49" fmla="*/ 159851 h 6261"/>
                <a:gd name="T50" fmla="*/ 5316 w 4168"/>
                <a:gd name="T51" fmla="*/ 199256 h 6261"/>
                <a:gd name="T52" fmla="*/ 10631 w 4168"/>
                <a:gd name="T53" fmla="*/ 159851 h 6261"/>
                <a:gd name="T54" fmla="*/ 33358 w 4168"/>
                <a:gd name="T55" fmla="*/ 141644 h 6261"/>
                <a:gd name="T56" fmla="*/ 99691 w 4168"/>
                <a:gd name="T57" fmla="*/ 141644 h 6261"/>
                <a:gd name="T58" fmla="*/ 122418 w 4168"/>
                <a:gd name="T59" fmla="*/ 159851 h 6261"/>
                <a:gd name="T60" fmla="*/ 127733 w 4168"/>
                <a:gd name="T61" fmla="*/ 199256 h 6261"/>
                <a:gd name="T62" fmla="*/ 132667 w 4168"/>
                <a:gd name="T63" fmla="*/ 159851 h 6261"/>
                <a:gd name="T64" fmla="*/ 99309 w 4168"/>
                <a:gd name="T65" fmla="*/ 130280 h 6261"/>
                <a:gd name="T66" fmla="*/ 129993 w 4168"/>
                <a:gd name="T67" fmla="*/ 104880 h 6261"/>
                <a:gd name="T68" fmla="*/ 71267 w 4168"/>
                <a:gd name="T69" fmla="*/ 286 h 62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5" name="Google Shape;335;p20">
              <a:extLst>
                <a:ext uri="{FF2B5EF4-FFF2-40B4-BE49-F238E27FC236}">
                  <a16:creationId xmlns:a16="http://schemas.microsoft.com/office/drawing/2014/main" id="{3A83A1EB-25E4-1B4E-8F41-30FE716F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33" y="2292373"/>
              <a:ext cx="10249" cy="32626"/>
            </a:xfrm>
            <a:custGeom>
              <a:avLst/>
              <a:gdLst>
                <a:gd name="T0" fmla="*/ 5315 w 322"/>
                <a:gd name="T1" fmla="*/ 0 h 1025"/>
                <a:gd name="T2" fmla="*/ 0 w 322"/>
                <a:gd name="T3" fmla="*/ 5316 h 1025"/>
                <a:gd name="T4" fmla="*/ 0 w 322"/>
                <a:gd name="T5" fmla="*/ 27279 h 1025"/>
                <a:gd name="T6" fmla="*/ 5315 w 322"/>
                <a:gd name="T7" fmla="*/ 32594 h 1025"/>
                <a:gd name="T8" fmla="*/ 10249 w 322"/>
                <a:gd name="T9" fmla="*/ 27279 h 1025"/>
                <a:gd name="T10" fmla="*/ 10249 w 322"/>
                <a:gd name="T11" fmla="*/ 5316 h 1025"/>
                <a:gd name="T12" fmla="*/ 5315 w 322"/>
                <a:gd name="T13" fmla="*/ 0 h 1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6" name="Google Shape;336;p20">
              <a:extLst>
                <a:ext uri="{FF2B5EF4-FFF2-40B4-BE49-F238E27FC236}">
                  <a16:creationId xmlns:a16="http://schemas.microsoft.com/office/drawing/2014/main" id="{09242D5C-5F1E-124C-81ED-0EF28359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098" y="2292373"/>
              <a:ext cx="10281" cy="32626"/>
            </a:xfrm>
            <a:custGeom>
              <a:avLst/>
              <a:gdLst>
                <a:gd name="T0" fmla="*/ 5347 w 323"/>
                <a:gd name="T1" fmla="*/ 0 h 1025"/>
                <a:gd name="T2" fmla="*/ 32 w 323"/>
                <a:gd name="T3" fmla="*/ 5316 h 1025"/>
                <a:gd name="T4" fmla="*/ 32 w 323"/>
                <a:gd name="T5" fmla="*/ 27279 h 1025"/>
                <a:gd name="T6" fmla="*/ 5347 w 323"/>
                <a:gd name="T7" fmla="*/ 32594 h 1025"/>
                <a:gd name="T8" fmla="*/ 10249 w 323"/>
                <a:gd name="T9" fmla="*/ 27279 h 1025"/>
                <a:gd name="T10" fmla="*/ 10249 w 323"/>
                <a:gd name="T11" fmla="*/ 5316 h 1025"/>
                <a:gd name="T12" fmla="*/ 5347 w 323"/>
                <a:gd name="T13" fmla="*/ 0 h 1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7" name="Google Shape;337;p20">
              <a:extLst>
                <a:ext uri="{FF2B5EF4-FFF2-40B4-BE49-F238E27FC236}">
                  <a16:creationId xmlns:a16="http://schemas.microsoft.com/office/drawing/2014/main" id="{19F0AE63-4BFE-2344-83D0-6021E60C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110" y="2163685"/>
              <a:ext cx="55734" cy="18430"/>
            </a:xfrm>
            <a:custGeom>
              <a:avLst/>
              <a:gdLst>
                <a:gd name="T0" fmla="*/ 20658 w 1751"/>
                <a:gd name="T1" fmla="*/ 0 h 579"/>
                <a:gd name="T2" fmla="*/ 4202 w 1751"/>
                <a:gd name="T3" fmla="*/ 1751 h 579"/>
                <a:gd name="T4" fmla="*/ 32 w 1751"/>
                <a:gd name="T5" fmla="*/ 7035 h 579"/>
                <a:gd name="T6" fmla="*/ 32 w 1751"/>
                <a:gd name="T7" fmla="*/ 12732 h 579"/>
                <a:gd name="T8" fmla="*/ 4934 w 1751"/>
                <a:gd name="T9" fmla="*/ 17666 h 579"/>
                <a:gd name="T10" fmla="*/ 10249 w 1751"/>
                <a:gd name="T11" fmla="*/ 12732 h 579"/>
                <a:gd name="T12" fmla="*/ 10249 w 1751"/>
                <a:gd name="T13" fmla="*/ 11586 h 579"/>
                <a:gd name="T14" fmla="*/ 20244 w 1751"/>
                <a:gd name="T15" fmla="*/ 10886 h 579"/>
                <a:gd name="T16" fmla="*/ 36031 w 1751"/>
                <a:gd name="T17" fmla="*/ 13114 h 579"/>
                <a:gd name="T18" fmla="*/ 46631 w 1751"/>
                <a:gd name="T19" fmla="*/ 17284 h 579"/>
                <a:gd name="T20" fmla="*/ 49655 w 1751"/>
                <a:gd name="T21" fmla="*/ 18398 h 579"/>
                <a:gd name="T22" fmla="*/ 53824 w 1751"/>
                <a:gd name="T23" fmla="*/ 15756 h 579"/>
                <a:gd name="T24" fmla="*/ 52328 w 1751"/>
                <a:gd name="T25" fmla="*/ 7799 h 579"/>
                <a:gd name="T26" fmla="*/ 20658 w 1751"/>
                <a:gd name="T27" fmla="*/ 0 h 5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8" name="Google Shape;338;p20">
              <a:extLst>
                <a:ext uri="{FF2B5EF4-FFF2-40B4-BE49-F238E27FC236}">
                  <a16:creationId xmlns:a16="http://schemas.microsoft.com/office/drawing/2014/main" id="{D8EF6BA4-B8F4-774A-9459-F31308DA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771" y="2131664"/>
              <a:ext cx="144031" cy="192953"/>
            </a:xfrm>
            <a:custGeom>
              <a:avLst/>
              <a:gdLst>
                <a:gd name="T0" fmla="*/ 111055 w 4525"/>
                <a:gd name="T1" fmla="*/ 35650 h 6062"/>
                <a:gd name="T2" fmla="*/ 106121 w 4525"/>
                <a:gd name="T3" fmla="*/ 52710 h 6062"/>
                <a:gd name="T4" fmla="*/ 105739 w 4525"/>
                <a:gd name="T5" fmla="*/ 65983 h 6062"/>
                <a:gd name="T6" fmla="*/ 72191 w 4525"/>
                <a:gd name="T7" fmla="*/ 99723 h 6062"/>
                <a:gd name="T8" fmla="*/ 37910 w 4525"/>
                <a:gd name="T9" fmla="*/ 64456 h 6062"/>
                <a:gd name="T10" fmla="*/ 37528 w 4525"/>
                <a:gd name="T11" fmla="*/ 52710 h 6062"/>
                <a:gd name="T12" fmla="*/ 32976 w 4525"/>
                <a:gd name="T13" fmla="*/ 35650 h 6062"/>
                <a:gd name="T14" fmla="*/ 111055 w 4525"/>
                <a:gd name="T15" fmla="*/ 9867 h 6062"/>
                <a:gd name="T16" fmla="*/ 70504 w 4525"/>
                <a:gd name="T17" fmla="*/ 109941 h 6062"/>
                <a:gd name="T18" fmla="*/ 89060 w 4525"/>
                <a:gd name="T19" fmla="*/ 106535 h 6062"/>
                <a:gd name="T20" fmla="*/ 89442 w 4525"/>
                <a:gd name="T21" fmla="*/ 118662 h 6062"/>
                <a:gd name="T22" fmla="*/ 54589 w 4525"/>
                <a:gd name="T23" fmla="*/ 118662 h 6062"/>
                <a:gd name="T24" fmla="*/ 54971 w 4525"/>
                <a:gd name="T25" fmla="*/ 106153 h 6062"/>
                <a:gd name="T26" fmla="*/ 22377 w 4525"/>
                <a:gd name="T27" fmla="*/ 36031 h 6062"/>
                <a:gd name="T28" fmla="*/ 28074 w 4525"/>
                <a:gd name="T29" fmla="*/ 55734 h 6062"/>
                <a:gd name="T30" fmla="*/ 44721 w 4525"/>
                <a:gd name="T31" fmla="*/ 99309 h 6062"/>
                <a:gd name="T32" fmla="*/ 40933 w 4525"/>
                <a:gd name="T33" fmla="*/ 119012 h 6062"/>
                <a:gd name="T34" fmla="*/ 32 w 4525"/>
                <a:gd name="T35" fmla="*/ 149346 h 6062"/>
                <a:gd name="T36" fmla="*/ 5316 w 4525"/>
                <a:gd name="T37" fmla="*/ 192921 h 6062"/>
                <a:gd name="T38" fmla="*/ 10631 w 4525"/>
                <a:gd name="T39" fmla="*/ 149346 h 6062"/>
                <a:gd name="T40" fmla="*/ 44721 w 4525"/>
                <a:gd name="T41" fmla="*/ 128497 h 6062"/>
                <a:gd name="T42" fmla="*/ 66716 w 4525"/>
                <a:gd name="T43" fmla="*/ 139861 h 6062"/>
                <a:gd name="T44" fmla="*/ 72031 w 4525"/>
                <a:gd name="T45" fmla="*/ 192157 h 6062"/>
                <a:gd name="T46" fmla="*/ 77315 w 4525"/>
                <a:gd name="T47" fmla="*/ 139861 h 6062"/>
                <a:gd name="T48" fmla="*/ 99692 w 4525"/>
                <a:gd name="T49" fmla="*/ 128497 h 6062"/>
                <a:gd name="T50" fmla="*/ 133782 w 4525"/>
                <a:gd name="T51" fmla="*/ 149346 h 6062"/>
                <a:gd name="T52" fmla="*/ 138715 w 4525"/>
                <a:gd name="T53" fmla="*/ 192921 h 6062"/>
                <a:gd name="T54" fmla="*/ 144031 w 4525"/>
                <a:gd name="T55" fmla="*/ 149346 h 6062"/>
                <a:gd name="T56" fmla="*/ 103098 w 4525"/>
                <a:gd name="T57" fmla="*/ 119394 h 6062"/>
                <a:gd name="T58" fmla="*/ 99310 w 4525"/>
                <a:gd name="T59" fmla="*/ 100455 h 6062"/>
                <a:gd name="T60" fmla="*/ 115607 w 4525"/>
                <a:gd name="T61" fmla="*/ 65983 h 6062"/>
                <a:gd name="T62" fmla="*/ 117135 w 4525"/>
                <a:gd name="T63" fmla="*/ 53092 h 6062"/>
                <a:gd name="T64" fmla="*/ 121304 w 4525"/>
                <a:gd name="T65" fmla="*/ 5347 h 6062"/>
                <a:gd name="T66" fmla="*/ 58376 w 4525"/>
                <a:gd name="T67" fmla="*/ 32 h 60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lnTo>
                    <a:pt x="3489" y="310"/>
                  </a:ln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9" name="Google Shape;339;p20">
              <a:extLst>
                <a:ext uri="{FF2B5EF4-FFF2-40B4-BE49-F238E27FC236}">
                  <a16:creationId xmlns:a16="http://schemas.microsoft.com/office/drawing/2014/main" id="{A4480C2C-FC96-1445-8F96-D60C989F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813" y="2287058"/>
              <a:ext cx="10631" cy="38291"/>
            </a:xfrm>
            <a:custGeom>
              <a:avLst/>
              <a:gdLst>
                <a:gd name="T0" fmla="*/ 5316 w 334"/>
                <a:gd name="T1" fmla="*/ 0 h 1203"/>
                <a:gd name="T2" fmla="*/ 32 w 334"/>
                <a:gd name="T3" fmla="*/ 5316 h 1203"/>
                <a:gd name="T4" fmla="*/ 32 w 334"/>
                <a:gd name="T5" fmla="*/ 33357 h 1203"/>
                <a:gd name="T6" fmla="*/ 5316 w 334"/>
                <a:gd name="T7" fmla="*/ 38291 h 1203"/>
                <a:gd name="T8" fmla="*/ 10631 w 334"/>
                <a:gd name="T9" fmla="*/ 33357 h 1203"/>
                <a:gd name="T10" fmla="*/ 10631 w 334"/>
                <a:gd name="T11" fmla="*/ 4934 h 1203"/>
                <a:gd name="T12" fmla="*/ 5316 w 334"/>
                <a:gd name="T13" fmla="*/ 0 h 1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0" name="Google Shape;340;p20">
              <a:extLst>
                <a:ext uri="{FF2B5EF4-FFF2-40B4-BE49-F238E27FC236}">
                  <a16:creationId xmlns:a16="http://schemas.microsoft.com/office/drawing/2014/main" id="{F87298F2-ECD5-984B-A4A4-57B908A6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128" y="2287058"/>
              <a:ext cx="10249" cy="38291"/>
            </a:xfrm>
            <a:custGeom>
              <a:avLst/>
              <a:gdLst>
                <a:gd name="T0" fmla="*/ 5315 w 322"/>
                <a:gd name="T1" fmla="*/ 0 h 1203"/>
                <a:gd name="T2" fmla="*/ 0 w 322"/>
                <a:gd name="T3" fmla="*/ 5316 h 1203"/>
                <a:gd name="T4" fmla="*/ 0 w 322"/>
                <a:gd name="T5" fmla="*/ 33357 h 1203"/>
                <a:gd name="T6" fmla="*/ 5315 w 322"/>
                <a:gd name="T7" fmla="*/ 38291 h 1203"/>
                <a:gd name="T8" fmla="*/ 10249 w 322"/>
                <a:gd name="T9" fmla="*/ 33357 h 1203"/>
                <a:gd name="T10" fmla="*/ 10249 w 322"/>
                <a:gd name="T11" fmla="*/ 4934 h 1203"/>
                <a:gd name="T12" fmla="*/ 5315 w 322"/>
                <a:gd name="T13" fmla="*/ 0 h 1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1" name="Google Shape;341;p20">
              <a:extLst>
                <a:ext uri="{FF2B5EF4-FFF2-40B4-BE49-F238E27FC236}">
                  <a16:creationId xmlns:a16="http://schemas.microsoft.com/office/drawing/2014/main" id="{1E8FA7D3-2A8B-5A43-BE9F-9E0F32D35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377" y="1970604"/>
              <a:ext cx="221378" cy="185346"/>
            </a:xfrm>
            <a:custGeom>
              <a:avLst/>
              <a:gdLst>
                <a:gd name="T0" fmla="*/ 76583 w 6955"/>
                <a:gd name="T1" fmla="*/ 132667 h 5823"/>
                <a:gd name="T2" fmla="*/ 73559 w 6955"/>
                <a:gd name="T3" fmla="*/ 144413 h 5823"/>
                <a:gd name="T4" fmla="*/ 66366 w 6955"/>
                <a:gd name="T5" fmla="*/ 144413 h 5823"/>
                <a:gd name="T6" fmla="*/ 54970 w 6955"/>
                <a:gd name="T7" fmla="*/ 133049 h 5823"/>
                <a:gd name="T8" fmla="*/ 54970 w 6955"/>
                <a:gd name="T9" fmla="*/ 132667 h 5823"/>
                <a:gd name="T10" fmla="*/ 76583 w 6955"/>
                <a:gd name="T11" fmla="*/ 132667 h 5823"/>
                <a:gd name="T12" fmla="*/ 177389 w 6955"/>
                <a:gd name="T13" fmla="*/ 11395 h 5823"/>
                <a:gd name="T14" fmla="*/ 188752 w 6955"/>
                <a:gd name="T15" fmla="*/ 22758 h 5823"/>
                <a:gd name="T16" fmla="*/ 188752 w 6955"/>
                <a:gd name="T17" fmla="*/ 111437 h 5823"/>
                <a:gd name="T18" fmla="*/ 177389 w 6955"/>
                <a:gd name="T19" fmla="*/ 122800 h 5823"/>
                <a:gd name="T20" fmla="*/ 132668 w 6955"/>
                <a:gd name="T21" fmla="*/ 122800 h 5823"/>
                <a:gd name="T22" fmla="*/ 130026 w 6955"/>
                <a:gd name="T23" fmla="*/ 123564 h 5823"/>
                <a:gd name="T24" fmla="*/ 80753 w 6955"/>
                <a:gd name="T25" fmla="*/ 159182 h 5823"/>
                <a:gd name="T26" fmla="*/ 80753 w 6955"/>
                <a:gd name="T27" fmla="*/ 159182 h 5823"/>
                <a:gd name="T28" fmla="*/ 88328 w 6955"/>
                <a:gd name="T29" fmla="*/ 128880 h 5823"/>
                <a:gd name="T30" fmla="*/ 87183 w 6955"/>
                <a:gd name="T31" fmla="*/ 124710 h 5823"/>
                <a:gd name="T32" fmla="*/ 83013 w 6955"/>
                <a:gd name="T33" fmla="*/ 122800 h 5823"/>
                <a:gd name="T34" fmla="*/ 22026 w 6955"/>
                <a:gd name="T35" fmla="*/ 122800 h 5823"/>
                <a:gd name="T36" fmla="*/ 10631 w 6955"/>
                <a:gd name="T37" fmla="*/ 111437 h 5823"/>
                <a:gd name="T38" fmla="*/ 10631 w 6955"/>
                <a:gd name="T39" fmla="*/ 22758 h 5823"/>
                <a:gd name="T40" fmla="*/ 22026 w 6955"/>
                <a:gd name="T41" fmla="*/ 11395 h 5823"/>
                <a:gd name="T42" fmla="*/ 177389 w 6955"/>
                <a:gd name="T43" fmla="*/ 11395 h 5823"/>
                <a:gd name="T44" fmla="*/ 200116 w 6955"/>
                <a:gd name="T45" fmla="*/ 32626 h 5823"/>
                <a:gd name="T46" fmla="*/ 211511 w 6955"/>
                <a:gd name="T47" fmla="*/ 43989 h 5823"/>
                <a:gd name="T48" fmla="*/ 211511 w 6955"/>
                <a:gd name="T49" fmla="*/ 133049 h 5823"/>
                <a:gd name="T50" fmla="*/ 211129 w 6955"/>
                <a:gd name="T51" fmla="*/ 133049 h 5823"/>
                <a:gd name="T52" fmla="*/ 199765 w 6955"/>
                <a:gd name="T53" fmla="*/ 144413 h 5823"/>
                <a:gd name="T54" fmla="*/ 155044 w 6955"/>
                <a:gd name="T55" fmla="*/ 144413 h 5823"/>
                <a:gd name="T56" fmla="*/ 151256 w 6955"/>
                <a:gd name="T57" fmla="*/ 146322 h 5823"/>
                <a:gd name="T58" fmla="*/ 150492 w 6955"/>
                <a:gd name="T59" fmla="*/ 150460 h 5823"/>
                <a:gd name="T60" fmla="*/ 154280 w 6955"/>
                <a:gd name="T61" fmla="*/ 172073 h 5823"/>
                <a:gd name="T62" fmla="*/ 154280 w 6955"/>
                <a:gd name="T63" fmla="*/ 172073 h 5823"/>
                <a:gd name="T64" fmla="*/ 116371 w 6955"/>
                <a:gd name="T65" fmla="*/ 146322 h 5823"/>
                <a:gd name="T66" fmla="*/ 135310 w 6955"/>
                <a:gd name="T67" fmla="*/ 132667 h 5823"/>
                <a:gd name="T68" fmla="*/ 177771 w 6955"/>
                <a:gd name="T69" fmla="*/ 132667 h 5823"/>
                <a:gd name="T70" fmla="*/ 199765 w 6955"/>
                <a:gd name="T71" fmla="*/ 111055 h 5823"/>
                <a:gd name="T72" fmla="*/ 199765 w 6955"/>
                <a:gd name="T73" fmla="*/ 32626 h 5823"/>
                <a:gd name="T74" fmla="*/ 200116 w 6955"/>
                <a:gd name="T75" fmla="*/ 32626 h 5823"/>
                <a:gd name="T76" fmla="*/ 22026 w 6955"/>
                <a:gd name="T77" fmla="*/ 32 h 5823"/>
                <a:gd name="T78" fmla="*/ 32 w 6955"/>
                <a:gd name="T79" fmla="*/ 21995 h 5823"/>
                <a:gd name="T80" fmla="*/ 32 w 6955"/>
                <a:gd name="T81" fmla="*/ 110291 h 5823"/>
                <a:gd name="T82" fmla="*/ 22026 w 6955"/>
                <a:gd name="T83" fmla="*/ 132285 h 5823"/>
                <a:gd name="T84" fmla="*/ 44753 w 6955"/>
                <a:gd name="T85" fmla="*/ 132285 h 5823"/>
                <a:gd name="T86" fmla="*/ 44753 w 6955"/>
                <a:gd name="T87" fmla="*/ 132667 h 5823"/>
                <a:gd name="T88" fmla="*/ 66366 w 6955"/>
                <a:gd name="T89" fmla="*/ 154630 h 5823"/>
                <a:gd name="T90" fmla="*/ 70886 w 6955"/>
                <a:gd name="T91" fmla="*/ 154630 h 5823"/>
                <a:gd name="T92" fmla="*/ 69008 w 6955"/>
                <a:gd name="T93" fmla="*/ 162970 h 5823"/>
                <a:gd name="T94" fmla="*/ 72031 w 6955"/>
                <a:gd name="T95" fmla="*/ 171691 h 5823"/>
                <a:gd name="T96" fmla="*/ 76583 w 6955"/>
                <a:gd name="T97" fmla="*/ 172837 h 5823"/>
                <a:gd name="T98" fmla="*/ 81135 w 6955"/>
                <a:gd name="T99" fmla="*/ 171691 h 5823"/>
                <a:gd name="T100" fmla="*/ 103861 w 6955"/>
                <a:gd name="T101" fmla="*/ 155012 h 5823"/>
                <a:gd name="T102" fmla="*/ 109177 w 6955"/>
                <a:gd name="T103" fmla="*/ 155012 h 5823"/>
                <a:gd name="T104" fmla="*/ 152370 w 6955"/>
                <a:gd name="T105" fmla="*/ 183818 h 5823"/>
                <a:gd name="T106" fmla="*/ 156540 w 6955"/>
                <a:gd name="T107" fmla="*/ 185346 h 5823"/>
                <a:gd name="T108" fmla="*/ 160710 w 6955"/>
                <a:gd name="T109" fmla="*/ 183818 h 5823"/>
                <a:gd name="T110" fmla="*/ 164116 w 6955"/>
                <a:gd name="T111" fmla="*/ 175861 h 5823"/>
                <a:gd name="T112" fmla="*/ 160710 w 6955"/>
                <a:gd name="T113" fmla="*/ 155012 h 5823"/>
                <a:gd name="T114" fmla="*/ 199001 w 6955"/>
                <a:gd name="T115" fmla="*/ 155012 h 5823"/>
                <a:gd name="T116" fmla="*/ 220964 w 6955"/>
                <a:gd name="T117" fmla="*/ 133049 h 5823"/>
                <a:gd name="T118" fmla="*/ 220964 w 6955"/>
                <a:gd name="T119" fmla="*/ 44753 h 5823"/>
                <a:gd name="T120" fmla="*/ 199765 w 6955"/>
                <a:gd name="T121" fmla="*/ 22376 h 5823"/>
                <a:gd name="T122" fmla="*/ 177389 w 6955"/>
                <a:gd name="T123" fmla="*/ 32 h 5823"/>
                <a:gd name="T124" fmla="*/ 22026 w 6955"/>
                <a:gd name="T125" fmla="*/ 32 h 58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lnTo>
                    <a:pt x="2406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lnTo>
                    <a:pt x="5573" y="358"/>
                  </a:ln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lnTo>
                    <a:pt x="6287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2" name="Google Shape;342;p20">
              <a:extLst>
                <a:ext uri="{FF2B5EF4-FFF2-40B4-BE49-F238E27FC236}">
                  <a16:creationId xmlns:a16="http://schemas.microsoft.com/office/drawing/2014/main" id="{6F38DF31-587D-8F46-B84A-3D3C0D1B6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432" y="2004344"/>
              <a:ext cx="26928" cy="10249"/>
            </a:xfrm>
            <a:custGeom>
              <a:avLst/>
              <a:gdLst>
                <a:gd name="T0" fmla="*/ 5316 w 846"/>
                <a:gd name="T1" fmla="*/ 0 h 322"/>
                <a:gd name="T2" fmla="*/ 0 w 846"/>
                <a:gd name="T3" fmla="*/ 5315 h 322"/>
                <a:gd name="T4" fmla="*/ 5316 w 846"/>
                <a:gd name="T5" fmla="*/ 10249 h 322"/>
                <a:gd name="T6" fmla="*/ 21612 w 846"/>
                <a:gd name="T7" fmla="*/ 10249 h 322"/>
                <a:gd name="T8" fmla="*/ 26928 w 846"/>
                <a:gd name="T9" fmla="*/ 5315 h 322"/>
                <a:gd name="T10" fmla="*/ 21612 w 846"/>
                <a:gd name="T11" fmla="*/ 0 h 322"/>
                <a:gd name="T12" fmla="*/ 5316 w 846"/>
                <a:gd name="T13" fmla="*/ 0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3" name="Google Shape;343;p20">
              <a:extLst>
                <a:ext uri="{FF2B5EF4-FFF2-40B4-BE49-F238E27FC236}">
                  <a16:creationId xmlns:a16="http://schemas.microsoft.com/office/drawing/2014/main" id="{38D6896A-B784-064B-A954-AF47D0D0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074" y="2004344"/>
              <a:ext cx="82663" cy="10249"/>
            </a:xfrm>
            <a:custGeom>
              <a:avLst/>
              <a:gdLst>
                <a:gd name="T0" fmla="*/ 5316 w 2597"/>
                <a:gd name="T1" fmla="*/ 0 h 322"/>
                <a:gd name="T2" fmla="*/ 32 w 2597"/>
                <a:gd name="T3" fmla="*/ 5315 h 322"/>
                <a:gd name="T4" fmla="*/ 5316 w 2597"/>
                <a:gd name="T5" fmla="*/ 10249 h 322"/>
                <a:gd name="T6" fmla="*/ 77347 w 2597"/>
                <a:gd name="T7" fmla="*/ 10249 h 322"/>
                <a:gd name="T8" fmla="*/ 82631 w 2597"/>
                <a:gd name="T9" fmla="*/ 5315 h 322"/>
                <a:gd name="T10" fmla="*/ 77347 w 2597"/>
                <a:gd name="T11" fmla="*/ 0 h 322"/>
                <a:gd name="T12" fmla="*/ 5316 w 2597"/>
                <a:gd name="T13" fmla="*/ 0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4" name="Google Shape;344;p20">
              <a:extLst>
                <a:ext uri="{FF2B5EF4-FFF2-40B4-BE49-F238E27FC236}">
                  <a16:creationId xmlns:a16="http://schemas.microsoft.com/office/drawing/2014/main" id="{0DC8BDEC-2834-B146-AC46-8B877F09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432" y="2031622"/>
              <a:ext cx="121304" cy="10631"/>
            </a:xfrm>
            <a:custGeom>
              <a:avLst/>
              <a:gdLst>
                <a:gd name="T0" fmla="*/ 5316 w 3811"/>
                <a:gd name="T1" fmla="*/ 32 h 334"/>
                <a:gd name="T2" fmla="*/ 0 w 3811"/>
                <a:gd name="T3" fmla="*/ 5316 h 334"/>
                <a:gd name="T4" fmla="*/ 5316 w 3811"/>
                <a:gd name="T5" fmla="*/ 10631 h 334"/>
                <a:gd name="T6" fmla="*/ 115988 w 3811"/>
                <a:gd name="T7" fmla="*/ 10631 h 334"/>
                <a:gd name="T8" fmla="*/ 121272 w 3811"/>
                <a:gd name="T9" fmla="*/ 5316 h 334"/>
                <a:gd name="T10" fmla="*/ 115988 w 3811"/>
                <a:gd name="T11" fmla="*/ 32 h 334"/>
                <a:gd name="T12" fmla="*/ 5316 w 3811"/>
                <a:gd name="T13" fmla="*/ 32 h 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5" name="Google Shape;345;p20">
              <a:extLst>
                <a:ext uri="{FF2B5EF4-FFF2-40B4-BE49-F238E27FC236}">
                  <a16:creationId xmlns:a16="http://schemas.microsoft.com/office/drawing/2014/main" id="{D6B72FEF-5ADC-2F45-8943-FBC443212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432" y="2059664"/>
              <a:ext cx="82249" cy="10663"/>
            </a:xfrm>
            <a:custGeom>
              <a:avLst/>
              <a:gdLst>
                <a:gd name="T0" fmla="*/ 4934 w 2584"/>
                <a:gd name="T1" fmla="*/ 32 h 335"/>
                <a:gd name="T2" fmla="*/ 0 w 2584"/>
                <a:gd name="T3" fmla="*/ 5316 h 335"/>
                <a:gd name="T4" fmla="*/ 4934 w 2584"/>
                <a:gd name="T5" fmla="*/ 10631 h 335"/>
                <a:gd name="T6" fmla="*/ 77315 w 2584"/>
                <a:gd name="T7" fmla="*/ 10631 h 335"/>
                <a:gd name="T8" fmla="*/ 82249 w 2584"/>
                <a:gd name="T9" fmla="*/ 5316 h 335"/>
                <a:gd name="T10" fmla="*/ 77315 w 2584"/>
                <a:gd name="T11" fmla="*/ 32 h 335"/>
                <a:gd name="T12" fmla="*/ 4934 w 2584"/>
                <a:gd name="T13" fmla="*/ 32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806" name="Google Shape;346;p20">
              <a:extLst>
                <a:ext uri="{FF2B5EF4-FFF2-40B4-BE49-F238E27FC236}">
                  <a16:creationId xmlns:a16="http://schemas.microsoft.com/office/drawing/2014/main" id="{9B3E843B-BB5F-6848-9546-DE3F9C35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777" y="2059664"/>
              <a:ext cx="26960" cy="10663"/>
            </a:xfrm>
            <a:custGeom>
              <a:avLst/>
              <a:gdLst>
                <a:gd name="T0" fmla="*/ 4965 w 847"/>
                <a:gd name="T1" fmla="*/ 32 h 335"/>
                <a:gd name="T2" fmla="*/ 32 w 847"/>
                <a:gd name="T3" fmla="*/ 5316 h 335"/>
                <a:gd name="T4" fmla="*/ 4965 w 847"/>
                <a:gd name="T5" fmla="*/ 10631 h 335"/>
                <a:gd name="T6" fmla="*/ 21644 w 847"/>
                <a:gd name="T7" fmla="*/ 10631 h 335"/>
                <a:gd name="T8" fmla="*/ 26928 w 847"/>
                <a:gd name="T9" fmla="*/ 5316 h 335"/>
                <a:gd name="T10" fmla="*/ 21644 w 847"/>
                <a:gd name="T11" fmla="*/ 32 h 335"/>
                <a:gd name="T12" fmla="*/ 4965 w 847"/>
                <a:gd name="T13" fmla="*/ 32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</p:grpSp>
      <p:grpSp>
        <p:nvGrpSpPr>
          <p:cNvPr id="32776" name="Google Shape;347;p20">
            <a:extLst>
              <a:ext uri="{FF2B5EF4-FFF2-40B4-BE49-F238E27FC236}">
                <a16:creationId xmlns:a16="http://schemas.microsoft.com/office/drawing/2014/main" id="{DEEB2BFA-0540-524B-BF1B-497B7BDFF4D1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2475311"/>
            <a:ext cx="341710" cy="334565"/>
            <a:chOff x="1329585" y="1989925"/>
            <a:chExt cx="341472" cy="335074"/>
          </a:xfrm>
        </p:grpSpPr>
        <p:sp>
          <p:nvSpPr>
            <p:cNvPr id="32791" name="Google Shape;348;p20">
              <a:extLst>
                <a:ext uri="{FF2B5EF4-FFF2-40B4-BE49-F238E27FC236}">
                  <a16:creationId xmlns:a16="http://schemas.microsoft.com/office/drawing/2014/main" id="{5A43C03A-D14F-CD48-96A7-6145B7E6B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263" y="2097956"/>
              <a:ext cx="108795" cy="226661"/>
            </a:xfrm>
            <a:custGeom>
              <a:avLst/>
              <a:gdLst>
                <a:gd name="T0" fmla="*/ 40551 w 3418"/>
                <a:gd name="T1" fmla="*/ 14801 h 7121"/>
                <a:gd name="T2" fmla="*/ 40551 w 3418"/>
                <a:gd name="T3" fmla="*/ 35236 h 7121"/>
                <a:gd name="T4" fmla="*/ 50801 w 3418"/>
                <a:gd name="T5" fmla="*/ 35236 h 7121"/>
                <a:gd name="T6" fmla="*/ 54207 w 3418"/>
                <a:gd name="T7" fmla="*/ 16679 h 7121"/>
                <a:gd name="T8" fmla="*/ 58376 w 3418"/>
                <a:gd name="T9" fmla="*/ 20467 h 7121"/>
                <a:gd name="T10" fmla="*/ 58376 w 3418"/>
                <a:gd name="T11" fmla="*/ 36000 h 7121"/>
                <a:gd name="T12" fmla="*/ 68976 w 3418"/>
                <a:gd name="T13" fmla="*/ 36000 h 7121"/>
                <a:gd name="T14" fmla="*/ 72031 w 3418"/>
                <a:gd name="T15" fmla="*/ 20849 h 7121"/>
                <a:gd name="T16" fmla="*/ 76583 w 3418"/>
                <a:gd name="T17" fmla="*/ 24636 h 7121"/>
                <a:gd name="T18" fmla="*/ 76583 w 3418"/>
                <a:gd name="T19" fmla="*/ 39405 h 7121"/>
                <a:gd name="T20" fmla="*/ 86800 w 3418"/>
                <a:gd name="T21" fmla="*/ 39405 h 7121"/>
                <a:gd name="T22" fmla="*/ 90588 w 3418"/>
                <a:gd name="T23" fmla="*/ 24636 h 7121"/>
                <a:gd name="T24" fmla="*/ 94758 w 3418"/>
                <a:gd name="T25" fmla="*/ 28424 h 7121"/>
                <a:gd name="T26" fmla="*/ 94758 w 3418"/>
                <a:gd name="T27" fmla="*/ 54206 h 7121"/>
                <a:gd name="T28" fmla="*/ 83395 w 3418"/>
                <a:gd name="T29" fmla="*/ 90970 h 7121"/>
                <a:gd name="T30" fmla="*/ 32212 w 3418"/>
                <a:gd name="T31" fmla="*/ 107999 h 7121"/>
                <a:gd name="T32" fmla="*/ 29952 w 3418"/>
                <a:gd name="T33" fmla="*/ 92084 h 7121"/>
                <a:gd name="T34" fmla="*/ 14801 w 3418"/>
                <a:gd name="T35" fmla="*/ 40551 h 7121"/>
                <a:gd name="T36" fmla="*/ 21995 w 3418"/>
                <a:gd name="T37" fmla="*/ 39405 h 7121"/>
                <a:gd name="T38" fmla="*/ 27310 w 3418"/>
                <a:gd name="T39" fmla="*/ 51915 h 7121"/>
                <a:gd name="T40" fmla="*/ 32212 w 3418"/>
                <a:gd name="T41" fmla="*/ 14801 h 7121"/>
                <a:gd name="T42" fmla="*/ 36764 w 3418"/>
                <a:gd name="T43" fmla="*/ 10981 h 7121"/>
                <a:gd name="T44" fmla="*/ 93612 w 3418"/>
                <a:gd name="T45" fmla="*/ 134163 h 7121"/>
                <a:gd name="T46" fmla="*/ 25782 w 3418"/>
                <a:gd name="T47" fmla="*/ 117484 h 7121"/>
                <a:gd name="T48" fmla="*/ 93612 w 3418"/>
                <a:gd name="T49" fmla="*/ 144763 h 7121"/>
                <a:gd name="T50" fmla="*/ 25782 w 3418"/>
                <a:gd name="T51" fmla="*/ 216030 h 7121"/>
                <a:gd name="T52" fmla="*/ 93612 w 3418"/>
                <a:gd name="T53" fmla="*/ 144763 h 7121"/>
                <a:gd name="T54" fmla="*/ 21231 w 3418"/>
                <a:gd name="T55" fmla="*/ 14801 h 7121"/>
                <a:gd name="T56" fmla="*/ 19162 w 3418"/>
                <a:gd name="T57" fmla="*/ 28360 h 7121"/>
                <a:gd name="T58" fmla="*/ 1528 w 3418"/>
                <a:gd name="T59" fmla="*/ 62546 h 7121"/>
                <a:gd name="T60" fmla="*/ 22758 w 3418"/>
                <a:gd name="T61" fmla="*/ 106121 h 7121"/>
                <a:gd name="T62" fmla="*/ 14801 w 3418"/>
                <a:gd name="T63" fmla="*/ 111437 h 7121"/>
                <a:gd name="T64" fmla="*/ 14801 w 3418"/>
                <a:gd name="T65" fmla="*/ 221314 h 7121"/>
                <a:gd name="T66" fmla="*/ 98546 w 3418"/>
                <a:gd name="T67" fmla="*/ 226629 h 7121"/>
                <a:gd name="T68" fmla="*/ 103861 w 3418"/>
                <a:gd name="T69" fmla="*/ 139097 h 7121"/>
                <a:gd name="T70" fmla="*/ 98546 w 3418"/>
                <a:gd name="T71" fmla="*/ 106885 h 7121"/>
                <a:gd name="T72" fmla="*/ 95522 w 3418"/>
                <a:gd name="T73" fmla="*/ 92084 h 7121"/>
                <a:gd name="T74" fmla="*/ 106885 w 3418"/>
                <a:gd name="T75" fmla="*/ 27660 h 7121"/>
                <a:gd name="T76" fmla="*/ 91352 w 3418"/>
                <a:gd name="T77" fmla="*/ 12891 h 7121"/>
                <a:gd name="T78" fmla="*/ 73145 w 3418"/>
                <a:gd name="T79" fmla="*/ 9103 h 7121"/>
                <a:gd name="T80" fmla="*/ 65952 w 3418"/>
                <a:gd name="T81" fmla="*/ 10981 h 7121"/>
                <a:gd name="T82" fmla="*/ 54588 w 3418"/>
                <a:gd name="T83" fmla="*/ 5698 h 7121"/>
                <a:gd name="T84" fmla="*/ 36764 w 3418"/>
                <a:gd name="T85" fmla="*/ 0 h 71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lnTo>
                    <a:pt x="1155" y="345"/>
                  </a:ln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lnTo>
                    <a:pt x="2941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lnTo>
                    <a:pt x="2941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lnTo>
                    <a:pt x="1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2" name="Google Shape;349;p20">
              <a:extLst>
                <a:ext uri="{FF2B5EF4-FFF2-40B4-BE49-F238E27FC236}">
                  <a16:creationId xmlns:a16="http://schemas.microsoft.com/office/drawing/2014/main" id="{6C84477D-E0BD-7645-98B2-2A92F3C4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137" y="1989925"/>
              <a:ext cx="198587" cy="335074"/>
            </a:xfrm>
            <a:custGeom>
              <a:avLst/>
              <a:gdLst>
                <a:gd name="T0" fmla="*/ 29952 w 6239"/>
                <a:gd name="T1" fmla="*/ 20498 h 10527"/>
                <a:gd name="T2" fmla="*/ 78461 w 6239"/>
                <a:gd name="T3" fmla="*/ 28456 h 10527"/>
                <a:gd name="T4" fmla="*/ 44339 w 6239"/>
                <a:gd name="T5" fmla="*/ 14419 h 10527"/>
                <a:gd name="T6" fmla="*/ 163733 w 6239"/>
                <a:gd name="T7" fmla="*/ 80371 h 10527"/>
                <a:gd name="T8" fmla="*/ 158036 w 6239"/>
                <a:gd name="T9" fmla="*/ 61814 h 10527"/>
                <a:gd name="T10" fmla="*/ 187606 w 6239"/>
                <a:gd name="T11" fmla="*/ 75437 h 10527"/>
                <a:gd name="T12" fmla="*/ 182672 w 6239"/>
                <a:gd name="T13" fmla="*/ 86800 h 10527"/>
                <a:gd name="T14" fmla="*/ 174333 w 6239"/>
                <a:gd name="T15" fmla="*/ 83776 h 10527"/>
                <a:gd name="T16" fmla="*/ 100042 w 6239"/>
                <a:gd name="T17" fmla="*/ 16329 h 10527"/>
                <a:gd name="T18" fmla="*/ 93612 w 6239"/>
                <a:gd name="T19" fmla="*/ 43225 h 10527"/>
                <a:gd name="T20" fmla="*/ 104211 w 6239"/>
                <a:gd name="T21" fmla="*/ 45899 h 10527"/>
                <a:gd name="T22" fmla="*/ 114460 w 6239"/>
                <a:gd name="T23" fmla="*/ 23904 h 10527"/>
                <a:gd name="T24" fmla="*/ 111787 w 6239"/>
                <a:gd name="T25" fmla="*/ 47395 h 10527"/>
                <a:gd name="T26" fmla="*/ 122036 w 6239"/>
                <a:gd name="T27" fmla="*/ 50419 h 10527"/>
                <a:gd name="T28" fmla="*/ 131139 w 6239"/>
                <a:gd name="T29" fmla="*/ 31480 h 10527"/>
                <a:gd name="T30" fmla="*/ 133399 w 6239"/>
                <a:gd name="T31" fmla="*/ 39437 h 10527"/>
                <a:gd name="T32" fmla="*/ 133399 w 6239"/>
                <a:gd name="T33" fmla="*/ 61050 h 10527"/>
                <a:gd name="T34" fmla="*/ 147468 w 6239"/>
                <a:gd name="T35" fmla="*/ 39756 h 10527"/>
                <a:gd name="T36" fmla="*/ 151606 w 6239"/>
                <a:gd name="T37" fmla="*/ 44753 h 10527"/>
                <a:gd name="T38" fmla="*/ 126970 w 6239"/>
                <a:gd name="T39" fmla="*/ 103097 h 10527"/>
                <a:gd name="T40" fmla="*/ 73527 w 6239"/>
                <a:gd name="T41" fmla="*/ 123946 h 10527"/>
                <a:gd name="T42" fmla="*/ 60254 w 6239"/>
                <a:gd name="T43" fmla="*/ 62546 h 10527"/>
                <a:gd name="T44" fmla="*/ 76169 w 6239"/>
                <a:gd name="T45" fmla="*/ 56498 h 10527"/>
                <a:gd name="T46" fmla="*/ 92466 w 6239"/>
                <a:gd name="T47" fmla="*/ 17093 h 10527"/>
                <a:gd name="T48" fmla="*/ 97400 w 6239"/>
                <a:gd name="T49" fmla="*/ 14419 h 10527"/>
                <a:gd name="T50" fmla="*/ 64042 w 6239"/>
                <a:gd name="T51" fmla="*/ 152370 h 10527"/>
                <a:gd name="T52" fmla="*/ 6080 w 6239"/>
                <a:gd name="T53" fmla="*/ 32 h 10527"/>
                <a:gd name="T54" fmla="*/ 26896 w 6239"/>
                <a:gd name="T55" fmla="*/ 34122 h 10527"/>
                <a:gd name="T56" fmla="*/ 30334 w 6239"/>
                <a:gd name="T57" fmla="*/ 35650 h 10527"/>
                <a:gd name="T58" fmla="*/ 61782 w 6239"/>
                <a:gd name="T59" fmla="*/ 100455 h 10527"/>
                <a:gd name="T60" fmla="*/ 52297 w 6239"/>
                <a:gd name="T61" fmla="*/ 130025 h 10527"/>
                <a:gd name="T62" fmla="*/ 57612 w 6239"/>
                <a:gd name="T63" fmla="*/ 335042 h 10527"/>
                <a:gd name="T64" fmla="*/ 141739 w 6239"/>
                <a:gd name="T65" fmla="*/ 196327 h 10527"/>
                <a:gd name="T66" fmla="*/ 131139 w 6239"/>
                <a:gd name="T67" fmla="*/ 324061 h 10527"/>
                <a:gd name="T68" fmla="*/ 131521 w 6239"/>
                <a:gd name="T69" fmla="*/ 162619 h 10527"/>
                <a:gd name="T70" fmla="*/ 136805 w 6239"/>
                <a:gd name="T71" fmla="*/ 183086 h 10527"/>
                <a:gd name="T72" fmla="*/ 142121 w 6239"/>
                <a:gd name="T73" fmla="*/ 157304 h 10527"/>
                <a:gd name="T74" fmla="*/ 134927 w 6239"/>
                <a:gd name="T75" fmla="*/ 124710 h 10527"/>
                <a:gd name="T76" fmla="*/ 175860 w 6239"/>
                <a:gd name="T77" fmla="*/ 96668 h 10527"/>
                <a:gd name="T78" fmla="*/ 194035 w 6239"/>
                <a:gd name="T79" fmla="*/ 89092 h 10527"/>
                <a:gd name="T80" fmla="*/ 189484 w 6239"/>
                <a:gd name="T81" fmla="*/ 63692 h 10527"/>
                <a:gd name="T82" fmla="*/ 159945 w 6239"/>
                <a:gd name="T83" fmla="*/ 35650 h 10527"/>
                <a:gd name="T84" fmla="*/ 147054 w 6239"/>
                <a:gd name="T85" fmla="*/ 28551 h 10527"/>
                <a:gd name="T86" fmla="*/ 133017 w 6239"/>
                <a:gd name="T87" fmla="*/ 20880 h 10527"/>
                <a:gd name="T88" fmla="*/ 125442 w 6239"/>
                <a:gd name="T89" fmla="*/ 20117 h 10527"/>
                <a:gd name="T90" fmla="*/ 113124 w 6239"/>
                <a:gd name="T91" fmla="*/ 13018 h 10527"/>
                <a:gd name="T92" fmla="*/ 100042 w 6239"/>
                <a:gd name="T93" fmla="*/ 3820 h 10527"/>
                <a:gd name="T94" fmla="*/ 88678 w 6239"/>
                <a:gd name="T95" fmla="*/ 5729 h 10527"/>
                <a:gd name="T96" fmla="*/ 43575 w 6239"/>
                <a:gd name="T97" fmla="*/ 2292 h 105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lnTo>
                    <a:pt x="3060" y="453"/>
                  </a:ln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lnTo>
                    <a:pt x="413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3" name="Google Shape;350;p20">
              <a:extLst>
                <a:ext uri="{FF2B5EF4-FFF2-40B4-BE49-F238E27FC236}">
                  <a16:creationId xmlns:a16="http://schemas.microsoft.com/office/drawing/2014/main" id="{B176B7EA-453D-A441-AF41-BE583F90D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585" y="2127494"/>
              <a:ext cx="108795" cy="197123"/>
            </a:xfrm>
            <a:custGeom>
              <a:avLst/>
              <a:gdLst>
                <a:gd name="T0" fmla="*/ 40551 w 3418"/>
                <a:gd name="T1" fmla="*/ 15183 h 6193"/>
                <a:gd name="T2" fmla="*/ 40551 w 3418"/>
                <a:gd name="T3" fmla="*/ 35650 h 6193"/>
                <a:gd name="T4" fmla="*/ 50769 w 3418"/>
                <a:gd name="T5" fmla="*/ 35650 h 6193"/>
                <a:gd name="T6" fmla="*/ 54207 w 3418"/>
                <a:gd name="T7" fmla="*/ 16711 h 6193"/>
                <a:gd name="T8" fmla="*/ 58376 w 3418"/>
                <a:gd name="T9" fmla="*/ 20499 h 6193"/>
                <a:gd name="T10" fmla="*/ 58376 w 3418"/>
                <a:gd name="T11" fmla="*/ 36032 h 6193"/>
                <a:gd name="T12" fmla="*/ 68976 w 3418"/>
                <a:gd name="T13" fmla="*/ 36032 h 6193"/>
                <a:gd name="T14" fmla="*/ 72381 w 3418"/>
                <a:gd name="T15" fmla="*/ 20880 h 6193"/>
                <a:gd name="T16" fmla="*/ 76551 w 3418"/>
                <a:gd name="T17" fmla="*/ 24668 h 6193"/>
                <a:gd name="T18" fmla="*/ 76551 w 3418"/>
                <a:gd name="T19" fmla="*/ 39437 h 6193"/>
                <a:gd name="T20" fmla="*/ 86800 w 3418"/>
                <a:gd name="T21" fmla="*/ 39437 h 6193"/>
                <a:gd name="T22" fmla="*/ 90588 w 3418"/>
                <a:gd name="T23" fmla="*/ 24668 h 6193"/>
                <a:gd name="T24" fmla="*/ 95108 w 3418"/>
                <a:gd name="T25" fmla="*/ 28456 h 6193"/>
                <a:gd name="T26" fmla="*/ 95108 w 3418"/>
                <a:gd name="T27" fmla="*/ 53856 h 6193"/>
                <a:gd name="T28" fmla="*/ 84891 w 3418"/>
                <a:gd name="T29" fmla="*/ 89856 h 6193"/>
                <a:gd name="T30" fmla="*/ 33740 w 3418"/>
                <a:gd name="T31" fmla="*/ 106885 h 6193"/>
                <a:gd name="T32" fmla="*/ 31448 w 3418"/>
                <a:gd name="T33" fmla="*/ 90970 h 6193"/>
                <a:gd name="T34" fmla="*/ 14769 w 3418"/>
                <a:gd name="T35" fmla="*/ 40583 h 6193"/>
                <a:gd name="T36" fmla="*/ 21995 w 3418"/>
                <a:gd name="T37" fmla="*/ 39819 h 6193"/>
                <a:gd name="T38" fmla="*/ 27278 w 3418"/>
                <a:gd name="T39" fmla="*/ 51947 h 6193"/>
                <a:gd name="T40" fmla="*/ 32594 w 3418"/>
                <a:gd name="T41" fmla="*/ 15183 h 6193"/>
                <a:gd name="T42" fmla="*/ 36764 w 3418"/>
                <a:gd name="T43" fmla="*/ 11395 h 6193"/>
                <a:gd name="T44" fmla="*/ 93612 w 3418"/>
                <a:gd name="T45" fmla="*/ 134195 h 6193"/>
                <a:gd name="T46" fmla="*/ 25782 w 3418"/>
                <a:gd name="T47" fmla="*/ 117516 h 6193"/>
                <a:gd name="T48" fmla="*/ 93612 w 3418"/>
                <a:gd name="T49" fmla="*/ 144413 h 6193"/>
                <a:gd name="T50" fmla="*/ 25782 w 3418"/>
                <a:gd name="T51" fmla="*/ 186492 h 6193"/>
                <a:gd name="T52" fmla="*/ 93612 w 3418"/>
                <a:gd name="T53" fmla="*/ 144413 h 6193"/>
                <a:gd name="T54" fmla="*/ 21613 w 3418"/>
                <a:gd name="T55" fmla="*/ 14801 h 6193"/>
                <a:gd name="T56" fmla="*/ 18239 w 3418"/>
                <a:gd name="T57" fmla="*/ 28233 h 6193"/>
                <a:gd name="T58" fmla="*/ 1528 w 3418"/>
                <a:gd name="T59" fmla="*/ 62546 h 6193"/>
                <a:gd name="T60" fmla="*/ 23109 w 3418"/>
                <a:gd name="T61" fmla="*/ 106153 h 6193"/>
                <a:gd name="T62" fmla="*/ 14769 w 3418"/>
                <a:gd name="T63" fmla="*/ 111055 h 6193"/>
                <a:gd name="T64" fmla="*/ 14769 w 3418"/>
                <a:gd name="T65" fmla="*/ 191776 h 6193"/>
                <a:gd name="T66" fmla="*/ 98928 w 3418"/>
                <a:gd name="T67" fmla="*/ 197091 h 6193"/>
                <a:gd name="T68" fmla="*/ 103830 w 3418"/>
                <a:gd name="T69" fmla="*/ 138747 h 6193"/>
                <a:gd name="T70" fmla="*/ 98928 w 3418"/>
                <a:gd name="T71" fmla="*/ 106153 h 6193"/>
                <a:gd name="T72" fmla="*/ 95490 w 3418"/>
                <a:gd name="T73" fmla="*/ 91352 h 6193"/>
                <a:gd name="T74" fmla="*/ 107235 w 3418"/>
                <a:gd name="T75" fmla="*/ 27310 h 6193"/>
                <a:gd name="T76" fmla="*/ 92084 w 3418"/>
                <a:gd name="T77" fmla="*/ 12923 h 6193"/>
                <a:gd name="T78" fmla="*/ 73527 w 3418"/>
                <a:gd name="T79" fmla="*/ 9135 h 6193"/>
                <a:gd name="T80" fmla="*/ 66334 w 3418"/>
                <a:gd name="T81" fmla="*/ 11013 h 6193"/>
                <a:gd name="T82" fmla="*/ 54939 w 3418"/>
                <a:gd name="T83" fmla="*/ 5698 h 6193"/>
                <a:gd name="T84" fmla="*/ 37146 w 3418"/>
                <a:gd name="T85" fmla="*/ 32 h 6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lnTo>
                    <a:pt x="1155" y="358"/>
                  </a:ln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lnTo>
                    <a:pt x="2941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lnTo>
                    <a:pt x="2941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</p:grpSp>
      <p:sp>
        <p:nvSpPr>
          <p:cNvPr id="32777" name="Google Shape;351;p20">
            <a:extLst>
              <a:ext uri="{FF2B5EF4-FFF2-40B4-BE49-F238E27FC236}">
                <a16:creationId xmlns:a16="http://schemas.microsoft.com/office/drawing/2014/main" id="{5E9B39E3-1AE1-2143-8738-112E10F14F6E}"/>
              </a:ext>
            </a:extLst>
          </p:cNvPr>
          <p:cNvSpPr>
            <a:spLocks/>
          </p:cNvSpPr>
          <p:nvPr/>
        </p:nvSpPr>
        <p:spPr bwMode="auto">
          <a:xfrm>
            <a:off x="5360194" y="2480072"/>
            <a:ext cx="354806" cy="323850"/>
          </a:xfrm>
          <a:custGeom>
            <a:avLst/>
            <a:gdLst>
              <a:gd name="T0" fmla="*/ 188244 w 11133"/>
              <a:gd name="T1" fmla="*/ 166198 h 10182"/>
              <a:gd name="T2" fmla="*/ 162918 w 11133"/>
              <a:gd name="T3" fmla="*/ 166198 h 10182"/>
              <a:gd name="T4" fmla="*/ 226658 w 11133"/>
              <a:gd name="T5" fmla="*/ 53095 h 10182"/>
              <a:gd name="T6" fmla="*/ 227678 w 11133"/>
              <a:gd name="T7" fmla="*/ 154578 h 10182"/>
              <a:gd name="T8" fmla="*/ 59703 w 11133"/>
              <a:gd name="T9" fmla="*/ 187402 h 10182"/>
              <a:gd name="T10" fmla="*/ 164448 w 11133"/>
              <a:gd name="T11" fmla="*/ 140965 h 10182"/>
              <a:gd name="T12" fmla="*/ 175581 w 11133"/>
              <a:gd name="T13" fmla="*/ 192448 h 10182"/>
              <a:gd name="T14" fmla="*/ 180128 w 11133"/>
              <a:gd name="T15" fmla="*/ 138420 h 10182"/>
              <a:gd name="T16" fmla="*/ 226658 w 11133"/>
              <a:gd name="T17" fmla="*/ 53095 h 10182"/>
              <a:gd name="T18" fmla="*/ 307607 w 11133"/>
              <a:gd name="T19" fmla="*/ 235365 h 10182"/>
              <a:gd name="T20" fmla="*/ 242848 w 11133"/>
              <a:gd name="T21" fmla="*/ 231337 h 10182"/>
              <a:gd name="T22" fmla="*/ 248414 w 11133"/>
              <a:gd name="T23" fmla="*/ 14716 h 10182"/>
              <a:gd name="T24" fmla="*/ 413372 w 11133"/>
              <a:gd name="T25" fmla="*/ 366661 h 10182"/>
              <a:gd name="T26" fmla="*/ 403769 w 11133"/>
              <a:gd name="T27" fmla="*/ 367170 h 10182"/>
              <a:gd name="T28" fmla="*/ 400709 w 11133"/>
              <a:gd name="T29" fmla="*/ 255085 h 10182"/>
              <a:gd name="T30" fmla="*/ 385539 w 11133"/>
              <a:gd name="T31" fmla="*/ 253050 h 10182"/>
              <a:gd name="T32" fmla="*/ 355709 w 11133"/>
              <a:gd name="T33" fmla="*/ 326288 h 10182"/>
              <a:gd name="T34" fmla="*/ 306120 w 11133"/>
              <a:gd name="T35" fmla="*/ 285365 h 10182"/>
              <a:gd name="T36" fmla="*/ 241360 w 11133"/>
              <a:gd name="T37" fmla="*/ 149022 h 10182"/>
              <a:gd name="T38" fmla="*/ 245907 w 11133"/>
              <a:gd name="T39" fmla="*/ 83926 h 10182"/>
              <a:gd name="T40" fmla="*/ 385539 w 11133"/>
              <a:gd name="T41" fmla="*/ 219208 h 10182"/>
              <a:gd name="T42" fmla="*/ 400709 w 11133"/>
              <a:gd name="T43" fmla="*/ 217215 h 10182"/>
              <a:gd name="T44" fmla="*/ 241360 w 11133"/>
              <a:gd name="T45" fmla="*/ 20780 h 10182"/>
              <a:gd name="T46" fmla="*/ 248414 w 11133"/>
              <a:gd name="T47" fmla="*/ 14716 h 10182"/>
              <a:gd name="T48" fmla="*/ 226190 w 11133"/>
              <a:gd name="T49" fmla="*/ 240921 h 10182"/>
              <a:gd name="T50" fmla="*/ 53626 w 11133"/>
              <a:gd name="T51" fmla="*/ 235365 h 10182"/>
              <a:gd name="T52" fmla="*/ 240341 w 11133"/>
              <a:gd name="T53" fmla="*/ 248003 h 10182"/>
              <a:gd name="T54" fmla="*/ 352650 w 11133"/>
              <a:gd name="T55" fmla="*/ 342912 h 10182"/>
              <a:gd name="T56" fmla="*/ 235794 w 11133"/>
              <a:gd name="T57" fmla="*/ 416660 h 10182"/>
              <a:gd name="T58" fmla="*/ 240341 w 11133"/>
              <a:gd name="T59" fmla="*/ 248003 h 10182"/>
              <a:gd name="T60" fmla="*/ 233754 w 11133"/>
              <a:gd name="T61" fmla="*/ 5640 h 10182"/>
              <a:gd name="T62" fmla="*/ 227678 w 11133"/>
              <a:gd name="T63" fmla="*/ 39991 h 10182"/>
              <a:gd name="T64" fmla="*/ 122975 w 11133"/>
              <a:gd name="T65" fmla="*/ 33418 h 10182"/>
              <a:gd name="T66" fmla="*/ 15213 w 11133"/>
              <a:gd name="T67" fmla="*/ 29389 h 10182"/>
              <a:gd name="T68" fmla="*/ 7606 w 11133"/>
              <a:gd name="T69" fmla="*/ 9669 h 10182"/>
              <a:gd name="T70" fmla="*/ 0 w 11133"/>
              <a:gd name="T71" fmla="*/ 56657 h 10182"/>
              <a:gd name="T72" fmla="*/ 15213 w 11133"/>
              <a:gd name="T73" fmla="*/ 56657 h 10182"/>
              <a:gd name="T74" fmla="*/ 112352 w 11133"/>
              <a:gd name="T75" fmla="*/ 44020 h 10182"/>
              <a:gd name="T76" fmla="*/ 96672 w 11133"/>
              <a:gd name="T77" fmla="*/ 97030 h 10182"/>
              <a:gd name="T78" fmla="*/ 236304 w 11133"/>
              <a:gd name="T79" fmla="*/ 431800 h 10182"/>
              <a:gd name="T80" fmla="*/ 395653 w 11133"/>
              <a:gd name="T81" fmla="*/ 379299 h 10182"/>
              <a:gd name="T82" fmla="*/ 412352 w 11133"/>
              <a:gd name="T83" fmla="*/ 384345 h 10182"/>
              <a:gd name="T84" fmla="*/ 473075 w 11133"/>
              <a:gd name="T85" fmla="*/ 235874 h 10182"/>
              <a:gd name="T86" fmla="*/ 248032 w 11133"/>
              <a:gd name="T87" fmla="*/ 42 h 101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050"/>
          </a:p>
        </p:txBody>
      </p:sp>
      <p:grpSp>
        <p:nvGrpSpPr>
          <p:cNvPr id="32778" name="Google Shape;352;p20">
            <a:extLst>
              <a:ext uri="{FF2B5EF4-FFF2-40B4-BE49-F238E27FC236}">
                <a16:creationId xmlns:a16="http://schemas.microsoft.com/office/drawing/2014/main" id="{34B10F64-07C2-834E-BF06-58F90ABC6640}"/>
              </a:ext>
            </a:extLst>
          </p:cNvPr>
          <p:cNvGrpSpPr>
            <a:grpSpLocks/>
          </p:cNvGrpSpPr>
          <p:nvPr/>
        </p:nvGrpSpPr>
        <p:grpSpPr bwMode="auto">
          <a:xfrm>
            <a:off x="7291388" y="2507458"/>
            <a:ext cx="366713" cy="270272"/>
            <a:chOff x="1306445" y="3397829"/>
            <a:chExt cx="367255" cy="269855"/>
          </a:xfrm>
        </p:grpSpPr>
        <p:sp>
          <p:nvSpPr>
            <p:cNvPr id="32785" name="Google Shape;353;p20">
              <a:extLst>
                <a:ext uri="{FF2B5EF4-FFF2-40B4-BE49-F238E27FC236}">
                  <a16:creationId xmlns:a16="http://schemas.microsoft.com/office/drawing/2014/main" id="{EE9E8262-0058-9444-895F-19655FD6E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395" y="3513054"/>
              <a:ext cx="45517" cy="16297"/>
            </a:xfrm>
            <a:custGeom>
              <a:avLst/>
              <a:gdLst>
                <a:gd name="T0" fmla="*/ 5347 w 1430"/>
                <a:gd name="T1" fmla="*/ 0 h 512"/>
                <a:gd name="T2" fmla="*/ 32 w 1430"/>
                <a:gd name="T3" fmla="*/ 5316 h 512"/>
                <a:gd name="T4" fmla="*/ 5347 w 1430"/>
                <a:gd name="T5" fmla="*/ 10599 h 512"/>
                <a:gd name="T6" fmla="*/ 37559 w 1430"/>
                <a:gd name="T7" fmla="*/ 15533 h 512"/>
                <a:gd name="T8" fmla="*/ 39819 w 1430"/>
                <a:gd name="T9" fmla="*/ 16297 h 512"/>
                <a:gd name="T10" fmla="*/ 44753 w 1430"/>
                <a:gd name="T11" fmla="*/ 13273 h 512"/>
                <a:gd name="T12" fmla="*/ 42111 w 1430"/>
                <a:gd name="T13" fmla="*/ 6080 h 512"/>
                <a:gd name="T14" fmla="*/ 5347 w 1430"/>
                <a:gd name="T15" fmla="*/ 0 h 5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86" name="Google Shape;354;p20">
              <a:extLst>
                <a:ext uri="{FF2B5EF4-FFF2-40B4-BE49-F238E27FC236}">
                  <a16:creationId xmlns:a16="http://schemas.microsoft.com/office/drawing/2014/main" id="{9534C5CE-9FF8-3D4E-8D7C-0EE63161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445" y="3397829"/>
              <a:ext cx="367255" cy="269091"/>
            </a:xfrm>
            <a:custGeom>
              <a:avLst/>
              <a:gdLst>
                <a:gd name="T0" fmla="*/ 235383 w 11538"/>
                <a:gd name="T1" fmla="*/ 87946 h 8454"/>
                <a:gd name="T2" fmla="*/ 184137 w 11538"/>
                <a:gd name="T3" fmla="*/ 155203 h 8454"/>
                <a:gd name="T4" fmla="*/ 130376 w 11538"/>
                <a:gd name="T5" fmla="*/ 85273 h 8454"/>
                <a:gd name="T6" fmla="*/ 241049 w 11538"/>
                <a:gd name="T7" fmla="*/ 10631 h 8454"/>
                <a:gd name="T8" fmla="*/ 91734 w 11538"/>
                <a:gd name="T9" fmla="*/ 142121 h 8454"/>
                <a:gd name="T10" fmla="*/ 40965 w 11538"/>
                <a:gd name="T11" fmla="*/ 122036 h 8454"/>
                <a:gd name="T12" fmla="*/ 38673 w 11538"/>
                <a:gd name="T13" fmla="*/ 139479 h 8454"/>
                <a:gd name="T14" fmla="*/ 26546 w 11538"/>
                <a:gd name="T15" fmla="*/ 148964 h 8454"/>
                <a:gd name="T16" fmla="*/ 20881 w 11538"/>
                <a:gd name="T17" fmla="*/ 131904 h 8454"/>
                <a:gd name="T18" fmla="*/ 339213 w 11538"/>
                <a:gd name="T19" fmla="*/ 118630 h 8454"/>
                <a:gd name="T20" fmla="*/ 333515 w 11538"/>
                <a:gd name="T21" fmla="*/ 148964 h 8454"/>
                <a:gd name="T22" fmla="*/ 274789 w 11538"/>
                <a:gd name="T23" fmla="*/ 147437 h 8454"/>
                <a:gd name="T24" fmla="*/ 269091 w 11538"/>
                <a:gd name="T25" fmla="*/ 120540 h 8454"/>
                <a:gd name="T26" fmla="*/ 18589 w 11538"/>
                <a:gd name="T27" fmla="*/ 164880 h 8454"/>
                <a:gd name="T28" fmla="*/ 15947 w 11538"/>
                <a:gd name="T29" fmla="*/ 177771 h 8454"/>
                <a:gd name="T30" fmla="*/ 78843 w 11538"/>
                <a:gd name="T31" fmla="*/ 188752 h 8454"/>
                <a:gd name="T32" fmla="*/ 212243 w 11538"/>
                <a:gd name="T33" fmla="*/ 168667 h 8454"/>
                <a:gd name="T34" fmla="*/ 178885 w 11538"/>
                <a:gd name="T35" fmla="*/ 165994 h 8454"/>
                <a:gd name="T36" fmla="*/ 316454 w 11538"/>
                <a:gd name="T37" fmla="*/ 189516 h 8454"/>
                <a:gd name="T38" fmla="*/ 292582 w 11538"/>
                <a:gd name="T39" fmla="*/ 189516 h 8454"/>
                <a:gd name="T40" fmla="*/ 316454 w 11538"/>
                <a:gd name="T41" fmla="*/ 187224 h 8454"/>
                <a:gd name="T42" fmla="*/ 64074 w 11538"/>
                <a:gd name="T43" fmla="*/ 203521 h 8454"/>
                <a:gd name="T44" fmla="*/ 43607 w 11538"/>
                <a:gd name="T45" fmla="*/ 193304 h 8454"/>
                <a:gd name="T46" fmla="*/ 149347 w 11538"/>
                <a:gd name="T47" fmla="*/ 178885 h 8454"/>
                <a:gd name="T48" fmla="*/ 144031 w 11538"/>
                <a:gd name="T49" fmla="*/ 184582 h 8454"/>
                <a:gd name="T50" fmla="*/ 205813 w 11538"/>
                <a:gd name="T51" fmla="*/ 209601 h 8454"/>
                <a:gd name="T52" fmla="*/ 167140 w 11538"/>
                <a:gd name="T53" fmla="*/ 32 h 8454"/>
                <a:gd name="T54" fmla="*/ 121304 w 11538"/>
                <a:gd name="T55" fmla="*/ 101570 h 8454"/>
                <a:gd name="T56" fmla="*/ 133050 w 11538"/>
                <a:gd name="T57" fmla="*/ 184582 h 8454"/>
                <a:gd name="T58" fmla="*/ 109177 w 11538"/>
                <a:gd name="T59" fmla="*/ 180031 h 8454"/>
                <a:gd name="T60" fmla="*/ 57994 w 11538"/>
                <a:gd name="T61" fmla="*/ 85655 h 8454"/>
                <a:gd name="T62" fmla="*/ 6843 w 11538"/>
                <a:gd name="T63" fmla="*/ 180031 h 8454"/>
                <a:gd name="T64" fmla="*/ 32 w 11538"/>
                <a:gd name="T65" fmla="*/ 264157 h 8454"/>
                <a:gd name="T66" fmla="*/ 17093 w 11538"/>
                <a:gd name="T67" fmla="*/ 213388 h 8454"/>
                <a:gd name="T68" fmla="*/ 72413 w 11538"/>
                <a:gd name="T69" fmla="*/ 210365 h 8454"/>
                <a:gd name="T70" fmla="*/ 79989 w 11538"/>
                <a:gd name="T71" fmla="*/ 264157 h 8454"/>
                <a:gd name="T72" fmla="*/ 102334 w 11538"/>
                <a:gd name="T73" fmla="*/ 205813 h 8454"/>
                <a:gd name="T74" fmla="*/ 161092 w 11538"/>
                <a:gd name="T75" fmla="*/ 219436 h 8454"/>
                <a:gd name="T76" fmla="*/ 183437 w 11538"/>
                <a:gd name="T77" fmla="*/ 268709 h 8454"/>
                <a:gd name="T78" fmla="*/ 205813 w 11538"/>
                <a:gd name="T79" fmla="*/ 219436 h 8454"/>
                <a:gd name="T80" fmla="*/ 264539 w 11538"/>
                <a:gd name="T81" fmla="*/ 205813 h 8454"/>
                <a:gd name="T82" fmla="*/ 286534 w 11538"/>
                <a:gd name="T83" fmla="*/ 264157 h 8454"/>
                <a:gd name="T84" fmla="*/ 285388 w 11538"/>
                <a:gd name="T85" fmla="*/ 200115 h 8454"/>
                <a:gd name="T86" fmla="*/ 309643 w 11538"/>
                <a:gd name="T87" fmla="*/ 263393 h 8454"/>
                <a:gd name="T88" fmla="*/ 347934 w 11538"/>
                <a:gd name="T89" fmla="*/ 207309 h 8454"/>
                <a:gd name="T90" fmla="*/ 366873 w 11538"/>
                <a:gd name="T91" fmla="*/ 263011 h 8454"/>
                <a:gd name="T92" fmla="*/ 327085 w 11538"/>
                <a:gd name="T93" fmla="*/ 189516 h 8454"/>
                <a:gd name="T94" fmla="*/ 344528 w 11538"/>
                <a:gd name="T95" fmla="*/ 138333 h 8454"/>
                <a:gd name="T96" fmla="*/ 345642 w 11538"/>
                <a:gd name="T97" fmla="*/ 85655 h 8454"/>
                <a:gd name="T98" fmla="*/ 262280 w 11538"/>
                <a:gd name="T99" fmla="*/ 133431 h 8454"/>
                <a:gd name="T100" fmla="*/ 282364 w 11538"/>
                <a:gd name="T101" fmla="*/ 189516 h 8454"/>
                <a:gd name="T102" fmla="*/ 234619 w 11538"/>
                <a:gd name="T103" fmla="*/ 180031 h 8454"/>
                <a:gd name="T104" fmla="*/ 247861 w 11538"/>
                <a:gd name="T105" fmla="*/ 103479 h 8454"/>
                <a:gd name="T106" fmla="*/ 248242 w 11538"/>
                <a:gd name="T107" fmla="*/ 32 h 84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lnTo>
                    <a:pt x="7573" y="334"/>
                  </a:ln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lnTo>
                    <a:pt x="10657" y="3025"/>
                  </a:ln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lnTo>
                    <a:pt x="5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87" name="Google Shape;355;p20">
              <a:extLst>
                <a:ext uri="{FF2B5EF4-FFF2-40B4-BE49-F238E27FC236}">
                  <a16:creationId xmlns:a16="http://schemas.microsoft.com/office/drawing/2014/main" id="{1432A584-FC9D-2E4B-A49F-328E1678C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960" y="3622549"/>
              <a:ext cx="10631" cy="45135"/>
            </a:xfrm>
            <a:custGeom>
              <a:avLst/>
              <a:gdLst>
                <a:gd name="T0" fmla="*/ 5316 w 334"/>
                <a:gd name="T1" fmla="*/ 32 h 1418"/>
                <a:gd name="T2" fmla="*/ 0 w 334"/>
                <a:gd name="T3" fmla="*/ 5347 h 1418"/>
                <a:gd name="T4" fmla="*/ 0 w 334"/>
                <a:gd name="T5" fmla="*/ 39819 h 1418"/>
                <a:gd name="T6" fmla="*/ 5316 w 334"/>
                <a:gd name="T7" fmla="*/ 45135 h 1418"/>
                <a:gd name="T8" fmla="*/ 10631 w 334"/>
                <a:gd name="T9" fmla="*/ 39819 h 1418"/>
                <a:gd name="T10" fmla="*/ 10631 w 334"/>
                <a:gd name="T11" fmla="*/ 5347 h 1418"/>
                <a:gd name="T12" fmla="*/ 5316 w 334"/>
                <a:gd name="T13" fmla="*/ 32 h 14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88" name="Google Shape;356;p20">
              <a:extLst>
                <a:ext uri="{FF2B5EF4-FFF2-40B4-BE49-F238E27FC236}">
                  <a16:creationId xmlns:a16="http://schemas.microsoft.com/office/drawing/2014/main" id="{5BDE77A0-D2BB-2848-AC76-AA3A3CEB7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14" y="3446466"/>
              <a:ext cx="91734" cy="30589"/>
            </a:xfrm>
            <a:custGeom>
              <a:avLst/>
              <a:gdLst>
                <a:gd name="T0" fmla="*/ 37209 w 2882"/>
                <a:gd name="T1" fmla="*/ 32 h 961"/>
                <a:gd name="T2" fmla="*/ 9485 w 2882"/>
                <a:gd name="T3" fmla="*/ 2164 h 961"/>
                <a:gd name="T4" fmla="*/ 32 w 2882"/>
                <a:gd name="T5" fmla="*/ 13146 h 961"/>
                <a:gd name="T6" fmla="*/ 32 w 2882"/>
                <a:gd name="T7" fmla="*/ 25273 h 961"/>
                <a:gd name="T8" fmla="*/ 5316 w 2882"/>
                <a:gd name="T9" fmla="*/ 30589 h 961"/>
                <a:gd name="T10" fmla="*/ 10249 w 2882"/>
                <a:gd name="T11" fmla="*/ 25273 h 961"/>
                <a:gd name="T12" fmla="*/ 10249 w 2882"/>
                <a:gd name="T13" fmla="*/ 13146 h 961"/>
                <a:gd name="T14" fmla="*/ 11013 w 2882"/>
                <a:gd name="T15" fmla="*/ 12764 h 961"/>
                <a:gd name="T16" fmla="*/ 36827 w 2882"/>
                <a:gd name="T17" fmla="*/ 10536 h 961"/>
                <a:gd name="T18" fmla="*/ 45867 w 2882"/>
                <a:gd name="T19" fmla="*/ 10886 h 961"/>
                <a:gd name="T20" fmla="*/ 82249 w 2882"/>
                <a:gd name="T21" fmla="*/ 23395 h 961"/>
                <a:gd name="T22" fmla="*/ 86036 w 2882"/>
                <a:gd name="T23" fmla="*/ 24796 h 961"/>
                <a:gd name="T24" fmla="*/ 89824 w 2882"/>
                <a:gd name="T25" fmla="*/ 23395 h 961"/>
                <a:gd name="T26" fmla="*/ 89824 w 2882"/>
                <a:gd name="T27" fmla="*/ 15820 h 961"/>
                <a:gd name="T28" fmla="*/ 37209 w 2882"/>
                <a:gd name="T29" fmla="*/ 32 h 9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89" name="Google Shape;357;p20">
              <a:extLst>
                <a:ext uri="{FF2B5EF4-FFF2-40B4-BE49-F238E27FC236}">
                  <a16:creationId xmlns:a16="http://schemas.microsoft.com/office/drawing/2014/main" id="{2C985A96-8FAA-C847-B9D1-5B7F6A8F5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524" y="3633944"/>
              <a:ext cx="11013" cy="33740"/>
            </a:xfrm>
            <a:custGeom>
              <a:avLst/>
              <a:gdLst>
                <a:gd name="T0" fmla="*/ 5316 w 346"/>
                <a:gd name="T1" fmla="*/ 0 h 1060"/>
                <a:gd name="T2" fmla="*/ 32 w 346"/>
                <a:gd name="T3" fmla="*/ 5316 h 1060"/>
                <a:gd name="T4" fmla="*/ 32 w 346"/>
                <a:gd name="T5" fmla="*/ 28424 h 1060"/>
                <a:gd name="T6" fmla="*/ 5316 w 346"/>
                <a:gd name="T7" fmla="*/ 33740 h 1060"/>
                <a:gd name="T8" fmla="*/ 10631 w 346"/>
                <a:gd name="T9" fmla="*/ 28424 h 1060"/>
                <a:gd name="T10" fmla="*/ 10631 w 346"/>
                <a:gd name="T11" fmla="*/ 5316 h 1060"/>
                <a:gd name="T12" fmla="*/ 5316 w 346"/>
                <a:gd name="T13" fmla="*/ 0 h 10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  <p:sp>
          <p:nvSpPr>
            <p:cNvPr id="32790" name="Google Shape;358;p20">
              <a:extLst>
                <a:ext uri="{FF2B5EF4-FFF2-40B4-BE49-F238E27FC236}">
                  <a16:creationId xmlns:a16="http://schemas.microsoft.com/office/drawing/2014/main" id="{25B83BDD-5146-0340-BAD8-FEDCA4B72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494" y="3633944"/>
              <a:ext cx="11013" cy="33740"/>
            </a:xfrm>
            <a:custGeom>
              <a:avLst/>
              <a:gdLst>
                <a:gd name="T0" fmla="*/ 5316 w 346"/>
                <a:gd name="T1" fmla="*/ 0 h 1060"/>
                <a:gd name="T2" fmla="*/ 0 w 346"/>
                <a:gd name="T3" fmla="*/ 5316 h 1060"/>
                <a:gd name="T4" fmla="*/ 0 w 346"/>
                <a:gd name="T5" fmla="*/ 28424 h 1060"/>
                <a:gd name="T6" fmla="*/ 5316 w 346"/>
                <a:gd name="T7" fmla="*/ 33740 h 1060"/>
                <a:gd name="T8" fmla="*/ 10599 w 346"/>
                <a:gd name="T9" fmla="*/ 28424 h 1060"/>
                <a:gd name="T10" fmla="*/ 10599 w 346"/>
                <a:gd name="T11" fmla="*/ 5316 h 1060"/>
                <a:gd name="T12" fmla="*/ 5316 w 346"/>
                <a:gd name="T13" fmla="*/ 0 h 10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050"/>
            </a:p>
          </p:txBody>
        </p:sp>
      </p:grpSp>
      <p:pic>
        <p:nvPicPr>
          <p:cNvPr id="32781" name="Picture 1" descr="page1image41333776">
            <a:extLst>
              <a:ext uri="{FF2B5EF4-FFF2-40B4-BE49-F238E27FC236}">
                <a16:creationId xmlns:a16="http://schemas.microsoft.com/office/drawing/2014/main" id="{E019B2C3-2326-FF41-B839-5DABF423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4" y="2353867"/>
            <a:ext cx="617935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" descr="page1image41333776">
            <a:extLst>
              <a:ext uri="{FF2B5EF4-FFF2-40B4-BE49-F238E27FC236}">
                <a16:creationId xmlns:a16="http://schemas.microsoft.com/office/drawing/2014/main" id="{F4FD0ADC-F03D-7B43-B102-D47ADEAE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79" y="2352676"/>
            <a:ext cx="6191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" descr="page1image41333776">
            <a:extLst>
              <a:ext uri="{FF2B5EF4-FFF2-40B4-BE49-F238E27FC236}">
                <a16:creationId xmlns:a16="http://schemas.microsoft.com/office/drawing/2014/main" id="{AB5A86AA-7BDF-7F43-89A3-027AEFC4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2365772"/>
            <a:ext cx="606029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" descr="page1image41333776">
            <a:extLst>
              <a:ext uri="{FF2B5EF4-FFF2-40B4-BE49-F238E27FC236}">
                <a16:creationId xmlns:a16="http://schemas.microsoft.com/office/drawing/2014/main" id="{1C375FFA-A76F-1046-8ADD-1C848E4A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4" y="2341960"/>
            <a:ext cx="617935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3443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7E64B-FA99-994A-A2A0-165119846165}"/>
              </a:ext>
            </a:extLst>
          </p:cNvPr>
          <p:cNvSpPr/>
          <p:nvPr/>
        </p:nvSpPr>
        <p:spPr>
          <a:xfrm>
            <a:off x="251521" y="4565998"/>
            <a:ext cx="3500140" cy="2247378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Jenis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Pendidikan: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Akademik</a:t>
            </a:r>
            <a:endParaRPr lang="en-US" sz="1600" kern="0" dirty="0">
              <a:solidFill>
                <a:schemeClr val="bg1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Proporsi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Angka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Kredit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sama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untuk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semua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jenis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pendidikan</a:t>
            </a:r>
            <a:endParaRPr lang="en-US" sz="1600" kern="0" dirty="0">
              <a:solidFill>
                <a:schemeClr val="bg1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Karya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Ilmiah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Syarat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Menduduki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Jabatan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Fungsional</a:t>
            </a:r>
            <a:endParaRPr lang="en-US" sz="1600" kern="0" dirty="0">
              <a:solidFill>
                <a:schemeClr val="bg1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Rincian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Kegiatan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belum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diperluas</a:t>
            </a:r>
            <a:endParaRPr lang="en-US" sz="1600" kern="0" dirty="0">
              <a:solidFill>
                <a:schemeClr val="bg1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Kelebihan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Angka</a:t>
            </a:r>
            <a:r>
              <a:rPr lang="en-US" sz="16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Calibri"/>
              </a:rPr>
              <a:t>Kredit</a:t>
            </a:r>
            <a:endParaRPr lang="en-US" sz="16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E669E-4CBE-5D4C-B4D4-054877EAF47D}"/>
              </a:ext>
            </a:extLst>
          </p:cNvPr>
          <p:cNvSpPr/>
          <p:nvPr/>
        </p:nvSpPr>
        <p:spPr>
          <a:xfrm>
            <a:off x="5476876" y="4077072"/>
            <a:ext cx="3667124" cy="2880642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Jenis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Pendidikan: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Akademik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Vokasi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Profesi</a:t>
            </a:r>
            <a:endParaRPr lang="en-US" sz="1600" kern="0" dirty="0">
              <a:solidFill>
                <a:prstClr val="white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Proporsi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Angka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Kredit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Sama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(Ak Minimum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Berubah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Karya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Ilmiah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Setara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Artikel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Jurnal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,</a:t>
            </a:r>
            <a:r>
              <a:rPr lang="en-US" sz="160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FFFF00"/>
                </a:solidFill>
                <a:latin typeface="Calibri"/>
              </a:rPr>
              <a:t>Karya</a:t>
            </a:r>
            <a:r>
              <a:rPr lang="en-US" sz="160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FFFF00"/>
                </a:solidFill>
                <a:latin typeface="Calibri"/>
              </a:rPr>
              <a:t>Teknologi</a:t>
            </a:r>
            <a:r>
              <a:rPr lang="en-US" sz="1600" kern="0" dirty="0">
                <a:solidFill>
                  <a:srgbClr val="FFFF00"/>
                </a:solidFill>
                <a:latin typeface="Calibri"/>
              </a:rPr>
              <a:t>/</a:t>
            </a:r>
            <a:r>
              <a:rPr lang="en-US" sz="1600" kern="0" dirty="0" err="1">
                <a:solidFill>
                  <a:srgbClr val="FFFF00"/>
                </a:solidFill>
                <a:latin typeface="Calibri"/>
              </a:rPr>
              <a:t>Seni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Monumental, Paten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Loncat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Jabatan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Kriteria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Unggul</a:t>
            </a:r>
            <a:endParaRPr lang="en-US" sz="1600" kern="0" dirty="0">
              <a:solidFill>
                <a:prstClr val="white"/>
              </a:solidFill>
              <a:latin typeface="Calibri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Penerapan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dan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Apresiasi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Program Merdeka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Belajar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&amp;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Kampus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Merdeka (MBKM)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Karya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Ilmiah</a:t>
            </a:r>
            <a:r>
              <a:rPr lang="en-US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latin typeface="Calibri"/>
              </a:rPr>
              <a:t>Bermakna</a:t>
            </a:r>
            <a:endParaRPr lang="en-US" sz="16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51" name="TextBox 12">
            <a:extLst>
              <a:ext uri="{FF2B5EF4-FFF2-40B4-BE49-F238E27FC236}">
                <a16:creationId xmlns:a16="http://schemas.microsoft.com/office/drawing/2014/main" id="{D9274E8C-390F-4749-99EE-6B9B2C66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2" y="3921918"/>
            <a:ext cx="3515022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PERMENPANRB NO 17 TH 2013 JO NO 46 TH 2013</a:t>
            </a:r>
          </a:p>
        </p:txBody>
      </p:sp>
      <p:sp>
        <p:nvSpPr>
          <p:cNvPr id="27652" name="TextBox 13">
            <a:extLst>
              <a:ext uri="{FF2B5EF4-FFF2-40B4-BE49-F238E27FC236}">
                <a16:creationId xmlns:a16="http://schemas.microsoft.com/office/drawing/2014/main" id="{EB26707B-746D-6341-B409-998E4DDE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304" y="3717032"/>
            <a:ext cx="3670696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USULAN REVISI KEBIJAKAN BARU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2BEC0-C82F-A841-885F-347430C06262}"/>
              </a:ext>
            </a:extLst>
          </p:cNvPr>
          <p:cNvSpPr txBox="1"/>
          <p:nvPr/>
        </p:nvSpPr>
        <p:spPr>
          <a:xfrm>
            <a:off x="4598194" y="1325086"/>
            <a:ext cx="4332685" cy="18158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FFFF00"/>
                </a:solidFill>
              </a:rPr>
              <a:t>UU NO 12 TH 2012 TENTANG DIKTI</a:t>
            </a:r>
          </a:p>
          <a:p>
            <a:pPr defTabSz="685800">
              <a:defRPr/>
            </a:pPr>
            <a:r>
              <a:rPr lang="en-US" sz="1600" kern="0" dirty="0">
                <a:solidFill>
                  <a:srgbClr val="FFFF00"/>
                </a:solidFill>
              </a:rPr>
              <a:t>SYARAT </a:t>
            </a:r>
            <a:r>
              <a:rPr lang="en-US" sz="1600" kern="0" dirty="0">
                <a:solidFill>
                  <a:srgbClr val="FF0000"/>
                </a:solidFill>
              </a:rPr>
              <a:t>KENAIKAN JABATAN PROFESOR (BENTUK PENGHARGAAN/ANUGERAH) </a:t>
            </a:r>
            <a:r>
              <a:rPr lang="en-US" sz="1600" kern="0" dirty="0">
                <a:solidFill>
                  <a:srgbClr val="FFFF00"/>
                </a:solidFill>
              </a:rPr>
              <a:t>BERSIFAT </a:t>
            </a:r>
            <a:r>
              <a:rPr lang="en-US" sz="1600" b="1" kern="0" dirty="0">
                <a:solidFill>
                  <a:srgbClr val="FF0000"/>
                </a:solidFill>
              </a:rPr>
              <a:t>OPTIONAL</a:t>
            </a:r>
            <a:r>
              <a:rPr lang="en-US" sz="1600" b="1" kern="0" dirty="0">
                <a:solidFill>
                  <a:srgbClr val="FFFF00"/>
                </a:solidFill>
              </a:rPr>
              <a:t>:</a:t>
            </a:r>
            <a:r>
              <a:rPr lang="en-US" sz="1600" kern="0" dirty="0">
                <a:solidFill>
                  <a:srgbClr val="FFFF00"/>
                </a:solidFill>
              </a:rPr>
              <a:t> </a:t>
            </a:r>
          </a:p>
          <a:p>
            <a:pPr marL="432197" indent="-260747" defTabSz="685800"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FFFF00"/>
                </a:solidFill>
              </a:rPr>
              <a:t>JURNAL INTERNASIONAL</a:t>
            </a:r>
          </a:p>
          <a:p>
            <a:pPr marL="432197" indent="-260747" defTabSz="685800"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FFFF00"/>
                </a:solidFill>
              </a:rPr>
              <a:t>PATEN</a:t>
            </a:r>
          </a:p>
          <a:p>
            <a:pPr marL="432197" indent="-260747" defTabSz="685800"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FFFF00"/>
                </a:solidFill>
              </a:rPr>
              <a:t>TEKNOLOGI TEPAT GUNA   </a:t>
            </a:r>
          </a:p>
        </p:txBody>
      </p:sp>
      <p:sp>
        <p:nvSpPr>
          <p:cNvPr id="27654" name="Picture 2">
            <a:extLst>
              <a:ext uri="{FF2B5EF4-FFF2-40B4-BE49-F238E27FC236}">
                <a16:creationId xmlns:a16="http://schemas.microsoft.com/office/drawing/2014/main" id="{613D82AE-7C98-8542-B41F-E5524FE949C6}"/>
              </a:ext>
            </a:extLst>
          </p:cNvPr>
          <p:cNvSpPr>
            <a:spLocks noChangeAspect="1"/>
          </p:cNvSpPr>
          <p:nvPr/>
        </p:nvSpPr>
        <p:spPr bwMode="auto">
          <a:xfrm>
            <a:off x="3620691" y="4082654"/>
            <a:ext cx="1693069" cy="12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id-ID" altLang="en-US" sz="1350"/>
          </a:p>
        </p:txBody>
      </p:sp>
      <p:cxnSp>
        <p:nvCxnSpPr>
          <p:cNvPr id="27655" name="Straight Arrow Connector 7">
            <a:extLst>
              <a:ext uri="{FF2B5EF4-FFF2-40B4-BE49-F238E27FC236}">
                <a16:creationId xmlns:a16="http://schemas.microsoft.com/office/drawing/2014/main" id="{FD5CB2E2-95B0-634D-B501-D88ACCA5F4C8}"/>
              </a:ext>
            </a:extLst>
          </p:cNvPr>
          <p:cNvCxnSpPr>
            <a:cxnSpLocks noChangeShapeType="1"/>
            <a:stCxn id="2" idx="3"/>
            <a:endCxn id="28689" idx="1"/>
          </p:cNvCxnSpPr>
          <p:nvPr/>
        </p:nvCxnSpPr>
        <p:spPr bwMode="auto">
          <a:xfrm flipV="1">
            <a:off x="3751661" y="5115133"/>
            <a:ext cx="229790" cy="574554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8">
            <a:extLst>
              <a:ext uri="{FF2B5EF4-FFF2-40B4-BE49-F238E27FC236}">
                <a16:creationId xmlns:a16="http://schemas.microsoft.com/office/drawing/2014/main" id="{A7EDE991-92CA-674B-8663-70F600AE4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2057" y="5086350"/>
            <a:ext cx="454819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E32945-3A9D-9949-9226-3069CC76207E}"/>
              </a:ext>
            </a:extLst>
          </p:cNvPr>
          <p:cNvSpPr txBox="1"/>
          <p:nvPr/>
        </p:nvSpPr>
        <p:spPr>
          <a:xfrm>
            <a:off x="635794" y="1340768"/>
            <a:ext cx="3901679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FFFF00"/>
                </a:solidFill>
              </a:rPr>
              <a:t>UU NO 14 TH 2005 TENTANG GURU DAN DOSEN</a:t>
            </a:r>
          </a:p>
          <a:p>
            <a:pPr defTabSz="685800">
              <a:defRPr/>
            </a:pPr>
            <a:r>
              <a:rPr lang="en-US" sz="1600" kern="0" dirty="0">
                <a:solidFill>
                  <a:srgbClr val="FFFF00"/>
                </a:solidFill>
              </a:rPr>
              <a:t>SYARAT KENAIKAN JABATAN </a:t>
            </a:r>
            <a:r>
              <a:rPr lang="en-US" sz="1600" kern="0" dirty="0">
                <a:solidFill>
                  <a:srgbClr val="FF0000"/>
                </a:solidFill>
              </a:rPr>
              <a:t>PROFESOR</a:t>
            </a:r>
            <a:r>
              <a:rPr lang="en-US" sz="1600" kern="0" dirty="0">
                <a:solidFill>
                  <a:srgbClr val="FFFF00"/>
                </a:solidFill>
              </a:rPr>
              <a:t> PARIPURNA BERSIFAT </a:t>
            </a:r>
            <a:r>
              <a:rPr lang="en-US" sz="1600" b="1" kern="0" dirty="0">
                <a:solidFill>
                  <a:srgbClr val="FF0000"/>
                </a:solidFill>
              </a:rPr>
              <a:t>OPTIONAL</a:t>
            </a:r>
            <a:r>
              <a:rPr lang="en-US" sz="1600" b="1" kern="0" dirty="0">
                <a:solidFill>
                  <a:srgbClr val="FFFF00"/>
                </a:solidFill>
              </a:rPr>
              <a:t>:</a:t>
            </a:r>
            <a:r>
              <a:rPr lang="en-US" sz="1600" kern="0" dirty="0">
                <a:solidFill>
                  <a:srgbClr val="FFFF00"/>
                </a:solidFill>
              </a:rPr>
              <a:t> </a:t>
            </a:r>
          </a:p>
          <a:p>
            <a:pPr marL="432197" indent="-260747" defTabSz="685800"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FFFF00"/>
                </a:solidFill>
              </a:rPr>
              <a:t>KARYA ILMIAH INTERNASIONAL</a:t>
            </a:r>
          </a:p>
          <a:p>
            <a:pPr marL="432197" indent="-260747" defTabSz="685800">
              <a:buFont typeface="+mj-lt"/>
              <a:buAutoNum type="arabicPeriod"/>
              <a:defRPr/>
            </a:pPr>
            <a:r>
              <a:rPr lang="en-US" sz="1600" kern="0" dirty="0">
                <a:solidFill>
                  <a:srgbClr val="FFFF00"/>
                </a:solidFill>
              </a:rPr>
              <a:t>KARYA MONUMENTAL INTERNASIONAL</a:t>
            </a:r>
          </a:p>
        </p:txBody>
      </p:sp>
      <p:cxnSp>
        <p:nvCxnSpPr>
          <p:cNvPr id="27659" name="Straight Connector 11">
            <a:extLst>
              <a:ext uri="{FF2B5EF4-FFF2-40B4-BE49-F238E27FC236}">
                <a16:creationId xmlns:a16="http://schemas.microsoft.com/office/drawing/2014/main" id="{B9A758A4-2A8C-CB4A-8D19-93AAE31C3F17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V="1">
            <a:off x="2586685" y="2924254"/>
            <a:ext cx="488" cy="303706"/>
          </a:xfrm>
          <a:prstGeom prst="line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12">
            <a:extLst>
              <a:ext uri="{FF2B5EF4-FFF2-40B4-BE49-F238E27FC236}">
                <a16:creationId xmlns:a16="http://schemas.microsoft.com/office/drawing/2014/main" id="{7ABC0826-A595-4B41-8C68-447AF673F232}"/>
              </a:ext>
            </a:extLst>
          </p:cNvPr>
          <p:cNvCxnSpPr>
            <a:cxnSpLocks/>
          </p:cNvCxnSpPr>
          <p:nvPr/>
        </p:nvCxnSpPr>
        <p:spPr bwMode="auto">
          <a:xfrm>
            <a:off x="6757988" y="3165873"/>
            <a:ext cx="7144" cy="248840"/>
          </a:xfrm>
          <a:prstGeom prst="line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13">
            <a:extLst>
              <a:ext uri="{FF2B5EF4-FFF2-40B4-BE49-F238E27FC236}">
                <a16:creationId xmlns:a16="http://schemas.microsoft.com/office/drawing/2014/main" id="{E9B0470C-F799-1F4A-8B4C-F8674D610014}"/>
              </a:ext>
            </a:extLst>
          </p:cNvPr>
          <p:cNvCxnSpPr>
            <a:cxnSpLocks/>
          </p:cNvCxnSpPr>
          <p:nvPr/>
        </p:nvCxnSpPr>
        <p:spPr bwMode="auto">
          <a:xfrm>
            <a:off x="2586634" y="3414713"/>
            <a:ext cx="4178498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14">
            <a:extLst>
              <a:ext uri="{FF2B5EF4-FFF2-40B4-BE49-F238E27FC236}">
                <a16:creationId xmlns:a16="http://schemas.microsoft.com/office/drawing/2014/main" id="{8F47C635-B7F1-B64A-9C1B-82C7DD2F852B}"/>
              </a:ext>
            </a:extLst>
          </p:cNvPr>
          <p:cNvCxnSpPr>
            <a:cxnSpLocks noChangeShapeType="1"/>
            <a:endCxn id="28689" idx="0"/>
          </p:cNvCxnSpPr>
          <p:nvPr/>
        </p:nvCxnSpPr>
        <p:spPr bwMode="auto">
          <a:xfrm>
            <a:off x="4577954" y="3473054"/>
            <a:ext cx="0" cy="1472802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Box 22">
            <a:extLst>
              <a:ext uri="{FF2B5EF4-FFF2-40B4-BE49-F238E27FC236}">
                <a16:creationId xmlns:a16="http://schemas.microsoft.com/office/drawing/2014/main" id="{5ED1B1A7-3820-1349-AF56-E84FB34B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934" y="3223021"/>
            <a:ext cx="2058193" cy="338554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LANDASAN YURIDIS</a:t>
            </a:r>
          </a:p>
        </p:txBody>
      </p:sp>
      <p:sp>
        <p:nvSpPr>
          <p:cNvPr id="28689" name="TextBox 23">
            <a:extLst>
              <a:ext uri="{FF2B5EF4-FFF2-40B4-BE49-F238E27FC236}">
                <a16:creationId xmlns:a16="http://schemas.microsoft.com/office/drawing/2014/main" id="{8AEAA77A-4FA0-2544-9B52-313067E21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1" y="4945856"/>
            <a:ext cx="1193006" cy="33855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Revisi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Box 24">
            <a:extLst>
              <a:ext uri="{FF2B5EF4-FFF2-40B4-BE49-F238E27FC236}">
                <a16:creationId xmlns:a16="http://schemas.microsoft.com/office/drawing/2014/main" id="{3667C8E4-AAC6-254C-8C46-BF1D4DEF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560966"/>
            <a:ext cx="1352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Disesuaikan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66" name="TextBox 25">
            <a:extLst>
              <a:ext uri="{FF2B5EF4-FFF2-40B4-BE49-F238E27FC236}">
                <a16:creationId xmlns:a16="http://schemas.microsoft.com/office/drawing/2014/main" id="{D2C99678-F2DF-0F45-BD1D-384C202E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235" y="3601466"/>
            <a:ext cx="1181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Diacu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01C6A-E9A2-D445-BDE3-65362666F8A3}"/>
              </a:ext>
            </a:extLst>
          </p:cNvPr>
          <p:cNvSpPr txBox="1"/>
          <p:nvPr/>
        </p:nvSpPr>
        <p:spPr>
          <a:xfrm>
            <a:off x="2404660" y="188640"/>
            <a:ext cx="441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Inisiasi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54656"/>
            <a:ext cx="4877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010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08044" y="1194154"/>
            <a:ext cx="5201091" cy="64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2"/>
              </a:lnSpc>
            </a:pPr>
            <a:r>
              <a:rPr lang="en-US" sz="4469" dirty="0">
                <a:solidFill>
                  <a:srgbClr val="FF0000"/>
                </a:solidFill>
                <a:latin typeface="Aileron Heavy"/>
              </a:rPr>
              <a:t>UNSUR PENILAIAN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-77385" y="859953"/>
            <a:ext cx="3377971" cy="3372566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E0D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100000">
            <a:off x="-2087301" y="4340816"/>
            <a:ext cx="6553712" cy="2457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4693"/>
          <a:stretch/>
        </p:blipFill>
        <p:spPr>
          <a:xfrm>
            <a:off x="-74683" y="2492895"/>
            <a:ext cx="9183187" cy="2014533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086100" y="4959896"/>
            <a:ext cx="48768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FF0000"/>
                </a:solidFill>
                <a:latin typeface="Aileron Regular"/>
              </a:rPr>
              <a:t>**</a:t>
            </a:r>
            <a:r>
              <a:rPr lang="en-US" dirty="0" err="1">
                <a:solidFill>
                  <a:srgbClr val="0000FF"/>
                </a:solidFill>
                <a:latin typeface="Aileron Regular"/>
              </a:rPr>
              <a:t>Tidak</a:t>
            </a:r>
            <a:r>
              <a:rPr lang="en-US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ileron Regular"/>
              </a:rPr>
              <a:t>lagi</a:t>
            </a:r>
            <a:r>
              <a:rPr lang="en-US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ileron Regular"/>
              </a:rPr>
              <a:t>diperlukan</a:t>
            </a:r>
            <a:r>
              <a:rPr lang="en-US" dirty="0">
                <a:solidFill>
                  <a:srgbClr val="0000FF"/>
                </a:solidFill>
                <a:latin typeface="Aileron Regular"/>
              </a:rPr>
              <a:t> peer review 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3632335" y="5501407"/>
            <a:ext cx="48768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Hasil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Penilaian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oleh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Tim PAK agar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memberikan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penjelasan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terkait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pemenuhan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masing-masing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unsur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penilaian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serta</a:t>
            </a:r>
            <a:r>
              <a:rPr lang="en-US" sz="1600" dirty="0">
                <a:solidFill>
                  <a:srgbClr val="0000FF"/>
                </a:solidFill>
                <a:latin typeface="Aileron Regular"/>
              </a:rPr>
              <a:t> saran yang </a:t>
            </a:r>
            <a:r>
              <a:rPr lang="en-US" sz="1600" dirty="0" err="1">
                <a:solidFill>
                  <a:srgbClr val="0000FF"/>
                </a:solidFill>
                <a:latin typeface="Aileron Regular"/>
              </a:rPr>
              <a:t>diberikan</a:t>
            </a:r>
            <a:endParaRPr lang="en-US" sz="1600" dirty="0">
              <a:solidFill>
                <a:srgbClr val="0000FF"/>
              </a:solidFill>
              <a:latin typeface="Aileron Regular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851920" y="6495595"/>
            <a:ext cx="4876800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FF0000"/>
                </a:solidFill>
                <a:latin typeface="Aileron Regular"/>
              </a:rPr>
              <a:t>CONTOH  &gt;&gt;&gt;</a:t>
            </a:r>
          </a:p>
        </p:txBody>
      </p:sp>
      <p:pic>
        <p:nvPicPr>
          <p:cNvPr id="13" name="Picture 10" descr="C:\Users\HP Slimline 270\Downloads\WhatsApp Image 2021-12-28 at 14.07.4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30025" r="14398" b="36987"/>
          <a:stretch>
            <a:fillRect/>
          </a:stretch>
        </p:blipFill>
        <p:spPr bwMode="auto">
          <a:xfrm>
            <a:off x="-57847" y="910924"/>
            <a:ext cx="1028700" cy="3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D0F8-4D05-4E31-BDEB-4BA1FBBD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06" y="1124744"/>
            <a:ext cx="8913394" cy="3467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Lestari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Alamku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S.Si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M.Adm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SDA.,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M.Mar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pertanggal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pengantar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Direktur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Politeknik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xxx,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xxApril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perihal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kenaikan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pangkat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Lektor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Lestari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Alamku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S.Si.T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M.Adm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SDA.,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M.Mar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Pengusul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pemenuhan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artikel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Ringkasan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Angka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07000"/>
              </a:lnSpc>
              <a:buNone/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Lektor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Lestari,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S.Si.T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M.Adm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SDA.,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M.Mar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AK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AK yang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None/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Ada 1 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diajukan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the Development in Supporting Sea Tolls,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Lestari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Alamku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Nama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Linguistics and Culture Review, Volume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S1,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Terbit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2021, Halaman: 1265-1275, ISSN: 2690-103X,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Penerbit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ALA (American Linguist Association), DOI: https://doi.org/10.21744/lingcure.v5nS1.1603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Assesment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tunggal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Tulisan :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kualifikasi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SJR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Penerbit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dipertanggungjawabkanatatan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 DAPAT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LK</a:t>
            </a:r>
            <a:endParaRPr lang="en-ID" sz="1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Lektor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(S2),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terindeks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basis data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bereputasi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5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1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5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endParaRPr lang="en-ID" sz="115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n-ID" sz="115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15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6DB2D5-5C1E-402E-8A81-60EFF2C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60648"/>
            <a:ext cx="7696200" cy="5715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Contoh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Usulan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Lektor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Kepala</a:t>
            </a:r>
            <a:r>
              <a:rPr lang="en-US" b="1" dirty="0">
                <a:solidFill>
                  <a:schemeClr val="bg1"/>
                </a:solidFill>
              </a:rPr>
              <a:t> (TIDAK </a:t>
            </a:r>
            <a:r>
              <a:rPr lang="en-US" b="1" cap="all" dirty="0" err="1">
                <a:solidFill>
                  <a:schemeClr val="bg1"/>
                </a:solidFill>
              </a:rPr>
              <a:t>Disetujui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en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9509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C:\Users\HP Slimline 270\Downloads\WhatsApp Image 2021-12-28 at 14.07.4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30025" r="14398" b="36987"/>
          <a:stretch>
            <a:fillRect/>
          </a:stretch>
        </p:blipFill>
        <p:spPr bwMode="auto">
          <a:xfrm>
            <a:off x="114300" y="5562600"/>
            <a:ext cx="1028700" cy="3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D0F8-4D05-4E31-BDEB-4BA1FBBD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066800"/>
            <a:ext cx="8610600" cy="34671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direkomendasi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oleh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Lektor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Niaga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Negara, Publik, Pembangunan,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Magister/S2, Program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Aparatur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Lektor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lmu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Niaga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Negara, Publik, Pembangunan,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Kesimpulan :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LK di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Niaga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Negara, Publik, Pembangunan,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BELUM DAPAT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disetujui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Saran :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Mohon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minimal 1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terindeks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basis data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bereputasi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LK (S2)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1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3328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DD0FB20-C881-7968-0476-AEC1BD3B2531}"/>
              </a:ext>
            </a:extLst>
          </p:cNvPr>
          <p:cNvSpPr txBox="1">
            <a:spLocks/>
          </p:cNvSpPr>
          <p:nvPr/>
        </p:nvSpPr>
        <p:spPr>
          <a:xfrm>
            <a:off x="939300" y="2950690"/>
            <a:ext cx="7265400" cy="191847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 err="1" smtClean="0">
                <a:solidFill>
                  <a:srgbClr val="FFFF00"/>
                </a:solidFill>
              </a:rPr>
              <a:t>Penjelasan</a:t>
            </a:r>
            <a:r>
              <a:rPr lang="en-US" sz="4950" b="1" dirty="0" smtClean="0">
                <a:solidFill>
                  <a:srgbClr val="FFFF00"/>
                </a:solidFill>
              </a:rPr>
              <a:t> </a:t>
            </a:r>
            <a:r>
              <a:rPr lang="en-US" sz="4950" b="1" dirty="0" err="1" smtClean="0">
                <a:solidFill>
                  <a:srgbClr val="FFFF00"/>
                </a:solidFill>
              </a:rPr>
              <a:t>jafung</a:t>
            </a:r>
            <a:r>
              <a:rPr lang="en-US" sz="4950" b="1" dirty="0" smtClean="0">
                <a:solidFill>
                  <a:srgbClr val="FFFF00"/>
                </a:solidFill>
              </a:rPr>
              <a:t> </a:t>
            </a:r>
            <a:r>
              <a:rPr lang="en-US" sz="4950" b="1" dirty="0" err="1" smtClean="0">
                <a:solidFill>
                  <a:srgbClr val="FFFF00"/>
                </a:solidFill>
              </a:rPr>
              <a:t>dosen</a:t>
            </a:r>
            <a:r>
              <a:rPr lang="en-US" sz="4950" b="1" dirty="0" smtClean="0">
                <a:solidFill>
                  <a:srgbClr val="FFFF00"/>
                </a:solidFill>
              </a:rPr>
              <a:t> </a:t>
            </a:r>
            <a:r>
              <a:rPr lang="en-US" sz="4950" b="1" dirty="0" err="1" smtClean="0">
                <a:solidFill>
                  <a:srgbClr val="FFFF00"/>
                </a:solidFill>
              </a:rPr>
              <a:t>masih</a:t>
            </a:r>
            <a:r>
              <a:rPr lang="en-US" sz="4950" b="1" dirty="0" smtClean="0">
                <a:solidFill>
                  <a:srgbClr val="FFFF00"/>
                </a:solidFill>
              </a:rPr>
              <a:t> </a:t>
            </a:r>
            <a:r>
              <a:rPr lang="en-US" sz="4950" b="1" dirty="0" err="1" smtClean="0">
                <a:solidFill>
                  <a:srgbClr val="FFFF00"/>
                </a:solidFill>
              </a:rPr>
              <a:t>tetap</a:t>
            </a:r>
            <a:r>
              <a:rPr lang="en-US" sz="4950" b="1" dirty="0" smtClean="0">
                <a:solidFill>
                  <a:srgbClr val="FFFF00"/>
                </a:solidFill>
              </a:rPr>
              <a:t> </a:t>
            </a:r>
            <a:r>
              <a:rPr lang="en-US" sz="4950" b="1" dirty="0" err="1" smtClean="0">
                <a:solidFill>
                  <a:srgbClr val="FFFF00"/>
                </a:solidFill>
              </a:rPr>
              <a:t>sama</a:t>
            </a:r>
            <a:endParaRPr lang="en-US" sz="495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284560" y="238126"/>
            <a:ext cx="8764190" cy="5232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sz="28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Sarana Prasara Pendukung Pencapaian Jabatan Akademik Dosen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1387475"/>
            <a:ext cx="2840831" cy="2222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387475"/>
            <a:ext cx="2725341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3" y="1387475"/>
            <a:ext cx="26812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71490" y="3829050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Ruang Kelas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589737" y="3829050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Laboratorium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6471049" y="3829050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Ruang Dosen</a:t>
            </a:r>
          </a:p>
        </p:txBody>
      </p:sp>
      <p:pic>
        <p:nvPicPr>
          <p:cNvPr id="410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" y="4418016"/>
            <a:ext cx="28575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347665" y="6167438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Dana Penelitian</a:t>
            </a:r>
          </a:p>
        </p:txBody>
      </p:sp>
      <p:pic>
        <p:nvPicPr>
          <p:cNvPr id="410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73" y="4324350"/>
            <a:ext cx="127277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8"/>
          <p:cNvSpPr txBox="1">
            <a:spLocks noChangeArrowheads="1"/>
          </p:cNvSpPr>
          <p:nvPr/>
        </p:nvSpPr>
        <p:spPr bwMode="auto">
          <a:xfrm>
            <a:off x="3589737" y="6167438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Jurnal Ilmiah</a:t>
            </a:r>
          </a:p>
        </p:txBody>
      </p:sp>
      <p:pic>
        <p:nvPicPr>
          <p:cNvPr id="410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3" y="4297364"/>
            <a:ext cx="26812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Box 20"/>
          <p:cNvSpPr txBox="1">
            <a:spLocks noChangeArrowheads="1"/>
          </p:cNvSpPr>
          <p:nvPr/>
        </p:nvSpPr>
        <p:spPr bwMode="auto">
          <a:xfrm>
            <a:off x="6471049" y="6167438"/>
            <a:ext cx="228004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>
                <a:latin typeface="Arial" charset="0"/>
                <a:cs typeface="Arial" charset="0"/>
              </a:rPr>
              <a:t>Seminar / Workshop</a:t>
            </a:r>
          </a:p>
        </p:txBody>
      </p:sp>
      <p:pic>
        <p:nvPicPr>
          <p:cNvPr id="4111" name="Picture 2" descr="Cara Akses Jurnal Internasional Bereputasi Gratis dari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2" y="4332288"/>
            <a:ext cx="1425179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5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image5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274639"/>
            <a:ext cx="9036496" cy="59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8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4788" y="2"/>
            <a:ext cx="9280693" cy="702939"/>
          </a:xfrm>
          <a:custGeom>
            <a:avLst/>
            <a:gdLst/>
            <a:ahLst/>
            <a:cxnLst/>
            <a:rect l="l" t="t" r="r" b="b"/>
            <a:pathLst>
              <a:path w="12192000" h="523240">
                <a:moveTo>
                  <a:pt x="0" y="523240"/>
                </a:moveTo>
                <a:lnTo>
                  <a:pt x="12192000" y="523240"/>
                </a:lnTo>
                <a:lnTo>
                  <a:pt x="12192000" y="0"/>
                </a:lnTo>
                <a:lnTo>
                  <a:pt x="0" y="0"/>
                </a:lnTo>
                <a:lnTo>
                  <a:pt x="0" y="52324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08520" y="171515"/>
            <a:ext cx="9252519" cy="623966"/>
          </a:xfrm>
          <a:prstGeom prst="rect">
            <a:avLst/>
          </a:prstGeom>
        </p:spPr>
        <p:txBody>
          <a:bodyPr vert="horz" wrap="square" lIns="0" tIns="8332" rIns="0" bIns="0" rtlCol="0">
            <a:spAutoFit/>
          </a:bodyPr>
          <a:lstStyle/>
          <a:p>
            <a:pPr marL="8332">
              <a:spcBef>
                <a:spcPts val="66"/>
              </a:spcBef>
            </a:pPr>
            <a:r>
              <a:rPr sz="2000" b="1" spc="-3" dirty="0">
                <a:solidFill>
                  <a:srgbClr val="FFFF00"/>
                </a:solidFill>
              </a:rPr>
              <a:t>POSISI PENULIS </a:t>
            </a:r>
            <a:r>
              <a:rPr sz="2000" b="1" dirty="0">
                <a:solidFill>
                  <a:srgbClr val="FFFF00"/>
                </a:solidFill>
              </a:rPr>
              <a:t>&amp; KARIL </a:t>
            </a:r>
            <a:r>
              <a:rPr sz="2000" b="1" spc="-56" dirty="0">
                <a:solidFill>
                  <a:srgbClr val="FFFF00"/>
                </a:solidFill>
              </a:rPr>
              <a:t>SYARAT </a:t>
            </a:r>
            <a:r>
              <a:rPr sz="2000" b="1" spc="-3" dirty="0">
                <a:solidFill>
                  <a:srgbClr val="FFFF00"/>
                </a:solidFill>
              </a:rPr>
              <a:t>KHUSUS </a:t>
            </a:r>
            <a:r>
              <a:rPr sz="2000" b="1" spc="-7" dirty="0">
                <a:solidFill>
                  <a:srgbClr val="FFFF00"/>
                </a:solidFill>
              </a:rPr>
              <a:t>KELOMPOK </a:t>
            </a:r>
            <a:r>
              <a:rPr sz="2000" b="1" spc="-3" dirty="0">
                <a:solidFill>
                  <a:srgbClr val="FFFF00"/>
                </a:solidFill>
              </a:rPr>
              <a:t>NAIK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SECARA</a:t>
            </a:r>
            <a:r>
              <a:rPr sz="2000" b="1" u="heavy" spc="15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REGULER</a:t>
            </a:r>
            <a:br>
              <a:rPr sz="2000" b="1" u="heavy" spc="-1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</a:br>
            <a:endParaRPr sz="2000" b="1"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34788" y="548680"/>
            <a:ext cx="9252520" cy="633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2082" y="764704"/>
            <a:ext cx="2005022" cy="360040"/>
          </a:xfrm>
          <a:custGeom>
            <a:avLst/>
            <a:gdLst/>
            <a:ahLst/>
            <a:cxnLst/>
            <a:rect l="l" t="t" r="r" b="b"/>
            <a:pathLst>
              <a:path w="2565400" h="337819">
                <a:moveTo>
                  <a:pt x="0" y="56261"/>
                </a:moveTo>
                <a:lnTo>
                  <a:pt x="4415" y="34343"/>
                </a:lnTo>
                <a:lnTo>
                  <a:pt x="16462" y="16462"/>
                </a:lnTo>
                <a:lnTo>
                  <a:pt x="34343" y="4415"/>
                </a:lnTo>
                <a:lnTo>
                  <a:pt x="56260" y="0"/>
                </a:lnTo>
                <a:lnTo>
                  <a:pt x="2509138" y="0"/>
                </a:lnTo>
                <a:lnTo>
                  <a:pt x="2531056" y="4415"/>
                </a:lnTo>
                <a:lnTo>
                  <a:pt x="2548937" y="16462"/>
                </a:lnTo>
                <a:lnTo>
                  <a:pt x="2560984" y="34343"/>
                </a:lnTo>
                <a:lnTo>
                  <a:pt x="2565400" y="56261"/>
                </a:lnTo>
                <a:lnTo>
                  <a:pt x="2565400" y="281559"/>
                </a:lnTo>
                <a:lnTo>
                  <a:pt x="2560984" y="303476"/>
                </a:lnTo>
                <a:lnTo>
                  <a:pt x="2548937" y="321357"/>
                </a:lnTo>
                <a:lnTo>
                  <a:pt x="2531056" y="333404"/>
                </a:lnTo>
                <a:lnTo>
                  <a:pt x="2509138" y="337820"/>
                </a:lnTo>
                <a:lnTo>
                  <a:pt x="56260" y="337820"/>
                </a:lnTo>
                <a:lnTo>
                  <a:pt x="34343" y="333404"/>
                </a:lnTo>
                <a:lnTo>
                  <a:pt x="16462" y="321357"/>
                </a:lnTo>
                <a:lnTo>
                  <a:pt x="4415" y="303476"/>
                </a:lnTo>
                <a:lnTo>
                  <a:pt x="0" y="281559"/>
                </a:lnTo>
                <a:lnTo>
                  <a:pt x="0" y="56261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53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1" y="1014826"/>
            <a:ext cx="8510084" cy="198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0188" y="1292473"/>
            <a:ext cx="1885950" cy="336327"/>
          </a:xfrm>
          <a:custGeom>
            <a:avLst/>
            <a:gdLst/>
            <a:ahLst/>
            <a:cxnLst/>
            <a:rect l="l" t="t" r="r" b="b"/>
            <a:pathLst>
              <a:path w="2514600" h="469900">
                <a:moveTo>
                  <a:pt x="0" y="78359"/>
                </a:moveTo>
                <a:lnTo>
                  <a:pt x="6153" y="47845"/>
                </a:lnTo>
                <a:lnTo>
                  <a:pt x="22939" y="22939"/>
                </a:lnTo>
                <a:lnTo>
                  <a:pt x="47845" y="6153"/>
                </a:lnTo>
                <a:lnTo>
                  <a:pt x="78358" y="0"/>
                </a:lnTo>
                <a:lnTo>
                  <a:pt x="2436241" y="0"/>
                </a:lnTo>
                <a:lnTo>
                  <a:pt x="2466754" y="6153"/>
                </a:lnTo>
                <a:lnTo>
                  <a:pt x="2491660" y="22939"/>
                </a:lnTo>
                <a:lnTo>
                  <a:pt x="2508446" y="47845"/>
                </a:lnTo>
                <a:lnTo>
                  <a:pt x="2514600" y="78359"/>
                </a:lnTo>
                <a:lnTo>
                  <a:pt x="2514600" y="391540"/>
                </a:lnTo>
                <a:lnTo>
                  <a:pt x="2508446" y="422054"/>
                </a:lnTo>
                <a:lnTo>
                  <a:pt x="2491660" y="446960"/>
                </a:lnTo>
                <a:lnTo>
                  <a:pt x="2466754" y="463746"/>
                </a:lnTo>
                <a:lnTo>
                  <a:pt x="2436241" y="469900"/>
                </a:lnTo>
                <a:lnTo>
                  <a:pt x="78358" y="469900"/>
                </a:lnTo>
                <a:lnTo>
                  <a:pt x="47845" y="463746"/>
                </a:lnTo>
                <a:lnTo>
                  <a:pt x="22939" y="446960"/>
                </a:lnTo>
                <a:lnTo>
                  <a:pt x="6153" y="422054"/>
                </a:lnTo>
                <a:lnTo>
                  <a:pt x="0" y="391540"/>
                </a:lnTo>
                <a:lnTo>
                  <a:pt x="0" y="78359"/>
                </a:lnTo>
                <a:close/>
              </a:path>
            </a:pathLst>
          </a:custGeom>
          <a:ln w="38100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" y="1431"/>
            <a:ext cx="9143998" cy="835281"/>
          </a:xfrm>
          <a:custGeom>
            <a:avLst/>
            <a:gdLst/>
            <a:ahLst/>
            <a:cxnLst/>
            <a:rect l="l" t="t" r="r" b="b"/>
            <a:pathLst>
              <a:path w="12192000" h="492759">
                <a:moveTo>
                  <a:pt x="0" y="492759"/>
                </a:moveTo>
                <a:lnTo>
                  <a:pt x="12192000" y="492759"/>
                </a:lnTo>
                <a:lnTo>
                  <a:pt x="12192000" y="0"/>
                </a:lnTo>
                <a:lnTo>
                  <a:pt x="0" y="0"/>
                </a:lnTo>
                <a:lnTo>
                  <a:pt x="0" y="492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-361000"/>
            <a:ext cx="9144000" cy="1054854"/>
          </a:xfrm>
          <a:prstGeom prst="rect">
            <a:avLst/>
          </a:prstGeom>
        </p:spPr>
        <p:txBody>
          <a:bodyPr vert="horz" wrap="square" lIns="0" tIns="8332" rIns="0" bIns="0" rtlCol="0">
            <a:spAutoFit/>
          </a:bodyPr>
          <a:lstStyle/>
          <a:p>
            <a:pPr marL="8332">
              <a:spcBef>
                <a:spcPts val="66"/>
              </a:spcBef>
            </a:pPr>
            <a:r>
              <a:rPr sz="2000" spc="-3" dirty="0">
                <a:solidFill>
                  <a:srgbClr val="000000"/>
                </a:solidFill>
              </a:rPr>
              <a:t/>
            </a:r>
            <a:br>
              <a:rPr sz="2000" spc="-3" dirty="0">
                <a:solidFill>
                  <a:srgbClr val="000000"/>
                </a:solidFill>
              </a:rPr>
            </a:br>
            <a:r>
              <a:rPr sz="2400" b="1" spc="-3" dirty="0">
                <a:solidFill>
                  <a:srgbClr val="FFFF00"/>
                </a:solidFill>
              </a:rPr>
              <a:t>POSISI PENULIS </a:t>
            </a:r>
            <a:r>
              <a:rPr sz="2400" b="1" dirty="0">
                <a:solidFill>
                  <a:srgbClr val="FFFF00"/>
                </a:solidFill>
              </a:rPr>
              <a:t>&amp; KARIL </a:t>
            </a:r>
            <a:r>
              <a:rPr sz="2400" b="1" spc="-52" dirty="0">
                <a:solidFill>
                  <a:srgbClr val="FFFF00"/>
                </a:solidFill>
              </a:rPr>
              <a:t>SYARAT </a:t>
            </a:r>
            <a:r>
              <a:rPr sz="2400" b="1" spc="-3" dirty="0">
                <a:solidFill>
                  <a:srgbClr val="FFFF00"/>
                </a:solidFill>
              </a:rPr>
              <a:t>KHUSUS </a:t>
            </a:r>
            <a:r>
              <a:rPr sz="2400" b="1" spc="-7" dirty="0">
                <a:solidFill>
                  <a:srgbClr val="FFFF00"/>
                </a:solidFill>
              </a:rPr>
              <a:t>KELOMPOK </a:t>
            </a:r>
            <a:r>
              <a:rPr sz="2400" b="1" dirty="0">
                <a:solidFill>
                  <a:srgbClr val="FFFF00"/>
                </a:solidFill>
              </a:rPr>
              <a:t>NAIK </a:t>
            </a:r>
            <a:r>
              <a:rPr sz="2400" b="1" u="heavy" spc="-1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SECARA </a:t>
            </a:r>
            <a:r>
              <a:rPr sz="2400" b="1" u="heavy" spc="-3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LONCAT</a:t>
            </a:r>
            <a:r>
              <a:rPr sz="2400" b="1" u="heavy" spc="59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spc="-46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JABATAN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384" y="4223302"/>
            <a:ext cx="8414327" cy="237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7744" y="3380123"/>
            <a:ext cx="6528728" cy="840965"/>
          </a:xfrm>
          <a:custGeom>
            <a:avLst/>
            <a:gdLst/>
            <a:ahLst/>
            <a:cxnLst/>
            <a:rect l="l" t="t" r="r" b="b"/>
            <a:pathLst>
              <a:path w="8575040" h="662939">
                <a:moveTo>
                  <a:pt x="8464550" y="0"/>
                </a:moveTo>
                <a:lnTo>
                  <a:pt x="110489" y="0"/>
                </a:lnTo>
                <a:lnTo>
                  <a:pt x="67508" y="8691"/>
                </a:lnTo>
                <a:lnTo>
                  <a:pt x="32384" y="32385"/>
                </a:lnTo>
                <a:lnTo>
                  <a:pt x="8691" y="67508"/>
                </a:lnTo>
                <a:lnTo>
                  <a:pt x="0" y="110490"/>
                </a:lnTo>
                <a:lnTo>
                  <a:pt x="0" y="552450"/>
                </a:lnTo>
                <a:lnTo>
                  <a:pt x="8691" y="595431"/>
                </a:lnTo>
                <a:lnTo>
                  <a:pt x="32385" y="630555"/>
                </a:lnTo>
                <a:lnTo>
                  <a:pt x="67508" y="654248"/>
                </a:lnTo>
                <a:lnTo>
                  <a:pt x="110489" y="662940"/>
                </a:lnTo>
                <a:lnTo>
                  <a:pt x="8464550" y="662940"/>
                </a:lnTo>
                <a:lnTo>
                  <a:pt x="8507531" y="654248"/>
                </a:lnTo>
                <a:lnTo>
                  <a:pt x="8542655" y="630555"/>
                </a:lnTo>
                <a:lnTo>
                  <a:pt x="8566348" y="595431"/>
                </a:lnTo>
                <a:lnTo>
                  <a:pt x="8575040" y="552450"/>
                </a:lnTo>
                <a:lnTo>
                  <a:pt x="8575040" y="110490"/>
                </a:lnTo>
                <a:lnTo>
                  <a:pt x="8566348" y="67508"/>
                </a:lnTo>
                <a:lnTo>
                  <a:pt x="8542655" y="32385"/>
                </a:lnTo>
                <a:lnTo>
                  <a:pt x="8507531" y="8691"/>
                </a:lnTo>
                <a:lnTo>
                  <a:pt x="846455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6694" y="3474011"/>
            <a:ext cx="6385785" cy="747077"/>
          </a:xfrm>
          <a:prstGeom prst="rect">
            <a:avLst/>
          </a:prstGeom>
        </p:spPr>
        <p:txBody>
          <a:bodyPr vert="horz" wrap="square" lIns="0" tIns="8332" rIns="0" bIns="0" rtlCol="0">
            <a:spAutoFit/>
          </a:bodyPr>
          <a:lstStyle/>
          <a:p>
            <a:pPr algn="ctr">
              <a:spcBef>
                <a:spcPts val="66"/>
              </a:spcBef>
            </a:pPr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50%-NYA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WAJIB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BERASAL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JIB DENGAN 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IMPACT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FACTOR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(IF)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9" dirty="0">
                <a:solidFill>
                  <a:srgbClr val="FFFFFF"/>
                </a:solidFill>
                <a:latin typeface="Calibri"/>
                <a:cs typeface="Calibri"/>
              </a:rPr>
              <a:t>RATA-RATA</a:t>
            </a:r>
            <a:endParaRPr sz="1600" dirty="0">
              <a:latin typeface="Calibri"/>
              <a:cs typeface="Calibri"/>
            </a:endParaRPr>
          </a:p>
          <a:p>
            <a:pPr marL="1667" algn="ctr"/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KLASTER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BIDANG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 ILMUNYA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1953" y="3065528"/>
            <a:ext cx="971550" cy="291464"/>
          </a:xfrm>
          <a:custGeom>
            <a:avLst/>
            <a:gdLst/>
            <a:ahLst/>
            <a:cxnLst/>
            <a:rect l="l" t="t" r="r" b="b"/>
            <a:pathLst>
              <a:path w="1295400" h="518160">
                <a:moveTo>
                  <a:pt x="1295400" y="259079"/>
                </a:moveTo>
                <a:lnTo>
                  <a:pt x="0" y="259079"/>
                </a:lnTo>
                <a:lnTo>
                  <a:pt x="647700" y="518160"/>
                </a:lnTo>
                <a:lnTo>
                  <a:pt x="1295400" y="259079"/>
                </a:lnTo>
                <a:close/>
              </a:path>
              <a:path w="1295400" h="518160">
                <a:moveTo>
                  <a:pt x="971550" y="0"/>
                </a:moveTo>
                <a:lnTo>
                  <a:pt x="323850" y="0"/>
                </a:lnTo>
                <a:lnTo>
                  <a:pt x="323850" y="259079"/>
                </a:lnTo>
                <a:lnTo>
                  <a:pt x="971550" y="259079"/>
                </a:lnTo>
                <a:lnTo>
                  <a:pt x="971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953" y="3065528"/>
            <a:ext cx="971550" cy="291464"/>
          </a:xfrm>
          <a:custGeom>
            <a:avLst/>
            <a:gdLst/>
            <a:ahLst/>
            <a:cxnLst/>
            <a:rect l="l" t="t" r="r" b="b"/>
            <a:pathLst>
              <a:path w="1295400" h="518160">
                <a:moveTo>
                  <a:pt x="0" y="259079"/>
                </a:moveTo>
                <a:lnTo>
                  <a:pt x="323850" y="259079"/>
                </a:lnTo>
                <a:lnTo>
                  <a:pt x="323850" y="0"/>
                </a:lnTo>
                <a:lnTo>
                  <a:pt x="971550" y="0"/>
                </a:lnTo>
                <a:lnTo>
                  <a:pt x="971550" y="259079"/>
                </a:lnTo>
                <a:lnTo>
                  <a:pt x="1295400" y="259079"/>
                </a:lnTo>
                <a:lnTo>
                  <a:pt x="647700" y="518160"/>
                </a:lnTo>
                <a:lnTo>
                  <a:pt x="0" y="25907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72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980728"/>
            <a:ext cx="9038401" cy="5472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1430"/>
            <a:ext cx="9144000" cy="691267"/>
          </a:xfrm>
          <a:custGeom>
            <a:avLst/>
            <a:gdLst/>
            <a:ahLst/>
            <a:cxnLst/>
            <a:rect l="l" t="t" r="r" b="b"/>
            <a:pathLst>
              <a:path w="12192000" h="459740">
                <a:moveTo>
                  <a:pt x="0" y="459740"/>
                </a:moveTo>
                <a:lnTo>
                  <a:pt x="12192000" y="459740"/>
                </a:lnTo>
                <a:lnTo>
                  <a:pt x="12192000" y="0"/>
                </a:lnTo>
                <a:lnTo>
                  <a:pt x="0" y="0"/>
                </a:lnTo>
                <a:lnTo>
                  <a:pt x="0" y="459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6" y="37951"/>
            <a:ext cx="9142094" cy="623966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8332" rIns="0" bIns="0" rtlCol="0">
            <a:spAutoFit/>
          </a:bodyPr>
          <a:lstStyle/>
          <a:p>
            <a:pPr marL="8332">
              <a:spcBef>
                <a:spcPts val="66"/>
              </a:spcBef>
            </a:pPr>
            <a:r>
              <a:rPr sz="2000" b="1" spc="-3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POSISI PENULIS </a:t>
            </a:r>
            <a:r>
              <a:rPr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KARIL </a:t>
            </a:r>
            <a:r>
              <a:rPr sz="2000" b="1" spc="-46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SYARAT </a:t>
            </a:r>
            <a:r>
              <a:rPr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KHUSUS </a:t>
            </a:r>
            <a:r>
              <a:rPr sz="2000" b="1" u="heavy" spc="-7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KELOMPOK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NAIK </a:t>
            </a:r>
            <a:r>
              <a:rPr sz="2000" b="1" u="heavy" spc="-33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PANGKAT/GOL 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DI </a:t>
            </a:r>
            <a:r>
              <a:rPr sz="2000" b="1" u="heavy" spc="-33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JAFA </a:t>
            </a:r>
            <a:r>
              <a:rPr sz="2000" b="1" u="heavy" spc="-36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YANG</a:t>
            </a:r>
            <a:r>
              <a:rPr sz="2000" b="1" u="heavy" spc="-26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sz="2000" b="1" u="heavy" spc="-3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SAMA</a:t>
            </a:r>
          </a:p>
        </p:txBody>
      </p:sp>
      <p:sp>
        <p:nvSpPr>
          <p:cNvPr id="5" name="object 5"/>
          <p:cNvSpPr/>
          <p:nvPr/>
        </p:nvSpPr>
        <p:spPr>
          <a:xfrm>
            <a:off x="7164290" y="1052736"/>
            <a:ext cx="1872209" cy="360040"/>
          </a:xfrm>
          <a:custGeom>
            <a:avLst/>
            <a:gdLst/>
            <a:ahLst/>
            <a:cxnLst/>
            <a:rect l="l" t="t" r="r" b="b"/>
            <a:pathLst>
              <a:path w="1470660" h="469900">
                <a:moveTo>
                  <a:pt x="0" y="78358"/>
                </a:moveTo>
                <a:lnTo>
                  <a:pt x="6154" y="47845"/>
                </a:lnTo>
                <a:lnTo>
                  <a:pt x="22939" y="22939"/>
                </a:lnTo>
                <a:lnTo>
                  <a:pt x="47833" y="6153"/>
                </a:lnTo>
                <a:lnTo>
                  <a:pt x="78318" y="0"/>
                </a:lnTo>
                <a:lnTo>
                  <a:pt x="1392301" y="0"/>
                </a:lnTo>
                <a:lnTo>
                  <a:pt x="1422814" y="6153"/>
                </a:lnTo>
                <a:lnTo>
                  <a:pt x="1447720" y="22939"/>
                </a:lnTo>
                <a:lnTo>
                  <a:pt x="1464506" y="47845"/>
                </a:lnTo>
                <a:lnTo>
                  <a:pt x="1470660" y="78358"/>
                </a:lnTo>
                <a:lnTo>
                  <a:pt x="1470660" y="391540"/>
                </a:lnTo>
                <a:lnTo>
                  <a:pt x="1464506" y="422054"/>
                </a:lnTo>
                <a:lnTo>
                  <a:pt x="1447720" y="446960"/>
                </a:lnTo>
                <a:lnTo>
                  <a:pt x="1422814" y="463746"/>
                </a:lnTo>
                <a:lnTo>
                  <a:pt x="1392301" y="469900"/>
                </a:lnTo>
                <a:lnTo>
                  <a:pt x="78318" y="469900"/>
                </a:lnTo>
                <a:lnTo>
                  <a:pt x="47833" y="463746"/>
                </a:lnTo>
                <a:lnTo>
                  <a:pt x="22939" y="446960"/>
                </a:lnTo>
                <a:lnTo>
                  <a:pt x="6154" y="422054"/>
                </a:lnTo>
                <a:lnTo>
                  <a:pt x="0" y="391540"/>
                </a:lnTo>
                <a:lnTo>
                  <a:pt x="0" y="78358"/>
                </a:lnTo>
                <a:close/>
              </a:path>
            </a:pathLst>
          </a:custGeom>
          <a:ln w="38100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4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538639"/>
            <a:ext cx="9144000" cy="290036"/>
          </a:xfrm>
          <a:custGeom>
            <a:avLst/>
            <a:gdLst/>
            <a:ahLst/>
            <a:cxnLst/>
            <a:rect l="l" t="t" r="r" b="b"/>
            <a:pathLst>
              <a:path w="12192000" h="515619">
                <a:moveTo>
                  <a:pt x="0" y="515620"/>
                </a:moveTo>
                <a:lnTo>
                  <a:pt x="12192000" y="515620"/>
                </a:lnTo>
                <a:lnTo>
                  <a:pt x="12192000" y="0"/>
                </a:lnTo>
                <a:lnTo>
                  <a:pt x="0" y="0"/>
                </a:lnTo>
                <a:lnTo>
                  <a:pt x="0" y="5156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5575" y="540424"/>
            <a:ext cx="7555230" cy="285413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>
              <a:spcBef>
                <a:spcPts val="66"/>
              </a:spcBef>
            </a:pPr>
            <a:r>
              <a:rPr b="1" spc="-3" dirty="0">
                <a:latin typeface="Calibri"/>
                <a:cs typeface="Calibri"/>
              </a:rPr>
              <a:t>❸.1. </a:t>
            </a:r>
            <a:r>
              <a:rPr b="1" spc="-56" dirty="0">
                <a:latin typeface="Calibri"/>
                <a:cs typeface="Calibri"/>
              </a:rPr>
              <a:t>SYARAT </a:t>
            </a:r>
            <a:r>
              <a:rPr b="1" spc="-20" dirty="0">
                <a:latin typeface="Calibri"/>
                <a:cs typeface="Calibri"/>
              </a:rPr>
              <a:t>TAMBAHAN: </a:t>
            </a:r>
            <a:r>
              <a:rPr b="1" spc="-7" dirty="0">
                <a:latin typeface="Calibri"/>
                <a:cs typeface="Calibri"/>
              </a:rPr>
              <a:t>UNTUK SETIAP </a:t>
            </a:r>
            <a:r>
              <a:rPr b="1" spc="-39" dirty="0">
                <a:latin typeface="Calibri"/>
                <a:cs typeface="Calibri"/>
              </a:rPr>
              <a:t>YANG </a:t>
            </a:r>
            <a:r>
              <a:rPr b="1" dirty="0">
                <a:latin typeface="Calibri"/>
                <a:cs typeface="Calibri"/>
              </a:rPr>
              <a:t>NAIK KE</a:t>
            </a:r>
            <a:r>
              <a:rPr b="1" spc="217" dirty="0">
                <a:latin typeface="Calibri"/>
                <a:cs typeface="Calibri"/>
              </a:rPr>
              <a:t> </a:t>
            </a:r>
            <a:r>
              <a:rPr b="1" spc="-7" dirty="0">
                <a:latin typeface="Calibri"/>
                <a:cs typeface="Calibri"/>
              </a:rPr>
              <a:t>PROFESOR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846462"/>
            <a:ext cx="4564856" cy="205740"/>
          </a:xfrm>
          <a:custGeom>
            <a:avLst/>
            <a:gdLst/>
            <a:ahLst/>
            <a:cxnLst/>
            <a:rect l="l" t="t" r="r" b="b"/>
            <a:pathLst>
              <a:path w="6086475" h="365760">
                <a:moveTo>
                  <a:pt x="0" y="365760"/>
                </a:moveTo>
                <a:lnTo>
                  <a:pt x="6086060" y="365760"/>
                </a:lnTo>
                <a:lnTo>
                  <a:pt x="60860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4571" y="846462"/>
            <a:ext cx="4572000" cy="205740"/>
          </a:xfrm>
          <a:custGeom>
            <a:avLst/>
            <a:gdLst/>
            <a:ahLst/>
            <a:cxnLst/>
            <a:rect l="l" t="t" r="r" b="b"/>
            <a:pathLst>
              <a:path w="6096000" h="365760">
                <a:moveTo>
                  <a:pt x="0" y="365760"/>
                </a:moveTo>
                <a:lnTo>
                  <a:pt x="6096000" y="365760"/>
                </a:lnTo>
                <a:lnTo>
                  <a:pt x="6096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1052241"/>
            <a:ext cx="4564856" cy="2805708"/>
          </a:xfrm>
          <a:custGeom>
            <a:avLst/>
            <a:gdLst/>
            <a:ahLst/>
            <a:cxnLst/>
            <a:rect l="l" t="t" r="r" b="b"/>
            <a:pathLst>
              <a:path w="6086475" h="4987925">
                <a:moveTo>
                  <a:pt x="6086060" y="4987347"/>
                </a:moveTo>
                <a:lnTo>
                  <a:pt x="6086060" y="0"/>
                </a:lnTo>
                <a:lnTo>
                  <a:pt x="0" y="0"/>
                </a:lnTo>
                <a:lnTo>
                  <a:pt x="0" y="4987347"/>
                </a:lnTo>
                <a:lnTo>
                  <a:pt x="6086060" y="4987347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4571" y="1052240"/>
            <a:ext cx="4572000" cy="3816920"/>
          </a:xfrm>
          <a:custGeom>
            <a:avLst/>
            <a:gdLst/>
            <a:ahLst/>
            <a:cxnLst/>
            <a:rect l="l" t="t" r="r" b="b"/>
            <a:pathLst>
              <a:path w="6096000" h="4987925">
                <a:moveTo>
                  <a:pt x="6096000" y="4987347"/>
                </a:moveTo>
                <a:lnTo>
                  <a:pt x="6096000" y="0"/>
                </a:lnTo>
                <a:lnTo>
                  <a:pt x="0" y="0"/>
                </a:lnTo>
                <a:lnTo>
                  <a:pt x="0" y="4987347"/>
                </a:lnTo>
                <a:lnTo>
                  <a:pt x="6096000" y="4987347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1052202"/>
            <a:ext cx="9136856" cy="0"/>
          </a:xfrm>
          <a:custGeom>
            <a:avLst/>
            <a:gdLst/>
            <a:ahLst/>
            <a:cxnLst/>
            <a:rect l="l" t="t" r="r" b="b"/>
            <a:pathLst>
              <a:path w="12182475">
                <a:moveTo>
                  <a:pt x="0" y="0"/>
                </a:moveTo>
                <a:lnTo>
                  <a:pt x="12182094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846462"/>
            <a:ext cx="9136856" cy="0"/>
          </a:xfrm>
          <a:custGeom>
            <a:avLst/>
            <a:gdLst/>
            <a:ahLst/>
            <a:cxnLst/>
            <a:rect l="l" t="t" r="r" b="b"/>
            <a:pathLst>
              <a:path w="12182475">
                <a:moveTo>
                  <a:pt x="0" y="0"/>
                </a:moveTo>
                <a:lnTo>
                  <a:pt x="12182094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7" y="896183"/>
            <a:ext cx="4228135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3703">
              <a:lnSpc>
                <a:spcPts val="1122"/>
              </a:lnSpc>
            </a:pPr>
            <a:r>
              <a:rPr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2014/2015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472"/>
              </a:spcBef>
            </a:pPr>
            <a:r>
              <a:rPr b="1" spc="-3" dirty="0">
                <a:latin typeface="Calibri"/>
                <a:cs typeface="Calibri"/>
              </a:rPr>
              <a:t>3.1. </a:t>
            </a:r>
            <a:r>
              <a:rPr b="1" dirty="0">
                <a:latin typeface="Calibri"/>
                <a:cs typeface="Calibri"/>
              </a:rPr>
              <a:t>UNTUK NAIK </a:t>
            </a:r>
            <a:r>
              <a:rPr b="1" spc="-3" dirty="0">
                <a:latin typeface="Calibri"/>
                <a:cs typeface="Calibri"/>
              </a:rPr>
              <a:t>KE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7" dirty="0">
                <a:latin typeface="Calibri"/>
                <a:cs typeface="Calibri"/>
              </a:rPr>
              <a:t>PROFESOR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6679" y="1120095"/>
            <a:ext cx="4339817" cy="5660474"/>
          </a:xfrm>
          <a:prstGeom prst="rect">
            <a:avLst/>
          </a:prstGeom>
        </p:spPr>
        <p:txBody>
          <a:bodyPr vert="horz" wrap="square" lIns="0" tIns="55831" rIns="0" bIns="0" rtlCol="0">
            <a:spAutoFit/>
          </a:bodyPr>
          <a:lstStyle/>
          <a:p>
            <a:pPr marL="261242" algn="ctr">
              <a:spcBef>
                <a:spcPts val="440"/>
              </a:spcBef>
            </a:pPr>
            <a:r>
              <a:rPr sz="2000" b="1" spc="-3" dirty="0">
                <a:latin typeface="Calibri"/>
                <a:cs typeface="Calibri"/>
              </a:rPr>
              <a:t>BUKTI-BUKTI </a:t>
            </a:r>
            <a:r>
              <a:rPr sz="2000" b="1" spc="-26" dirty="0">
                <a:latin typeface="Calibri"/>
                <a:cs typeface="Calibri"/>
              </a:rPr>
              <a:t>YANG</a:t>
            </a:r>
            <a:r>
              <a:rPr sz="2000" b="1" spc="-7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DILAMPIRKAN</a:t>
            </a:r>
            <a:endParaRPr sz="2000" dirty="0">
              <a:latin typeface="Calibri"/>
              <a:cs typeface="Calibri"/>
            </a:endParaRPr>
          </a:p>
          <a:p>
            <a:pPr marL="233326" indent="-224993">
              <a:spcBef>
                <a:spcPts val="459"/>
              </a:spcBef>
              <a:buAutoNum type="arabicPeriod"/>
              <a:tabLst>
                <a:tab pos="233326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Penugasan (Kontrak/Perjanjian</a:t>
            </a:r>
            <a:r>
              <a:rPr sz="2000" b="1" spc="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Hibah)</a:t>
            </a:r>
            <a:endParaRPr sz="2000" dirty="0">
              <a:latin typeface="Calibri"/>
              <a:cs typeface="Calibri"/>
            </a:endParaRPr>
          </a:p>
          <a:p>
            <a:pPr marL="233326"/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dan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Laporan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Hasil</a:t>
            </a:r>
            <a:r>
              <a:rPr sz="2000" b="1" spc="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Penelitian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33326" marR="3333" indent="-224993" algn="just">
              <a:buAutoNum type="arabicPeriod" startAt="2"/>
              <a:tabLst>
                <a:tab pos="233326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</a:t>
            </a:r>
            <a:r>
              <a:rPr sz="2000" b="1" spc="-13" dirty="0">
                <a:solidFill>
                  <a:srgbClr val="001F5F"/>
                </a:solidFill>
                <a:latin typeface="Calibri"/>
                <a:cs typeface="Calibri"/>
              </a:rPr>
              <a:t>Tugas/SKTMT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</a:t>
            </a:r>
            <a:r>
              <a:rPr sz="2000" b="1" spc="-16" dirty="0">
                <a:solidFill>
                  <a:srgbClr val="001F5F"/>
                </a:solidFill>
                <a:latin typeface="Calibri"/>
                <a:cs typeface="Calibri"/>
              </a:rPr>
              <a:t>Keterangan </a:t>
            </a:r>
            <a:r>
              <a:rPr sz="2000" b="1" spc="-33" dirty="0">
                <a:solidFill>
                  <a:srgbClr val="001F5F"/>
                </a:solidFill>
                <a:latin typeface="Calibri"/>
                <a:cs typeface="Calibri"/>
              </a:rPr>
              <a:t>Telah 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Menjalankan </a:t>
            </a:r>
            <a:r>
              <a:rPr sz="2000" b="1" spc="-26" dirty="0">
                <a:solidFill>
                  <a:srgbClr val="001F5F"/>
                </a:solidFill>
                <a:latin typeface="Calibri"/>
                <a:cs typeface="Calibri"/>
              </a:rPr>
              <a:t>Tugas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dan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Lembar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Pengesahan  Disertasi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6"/>
              </a:spcBef>
              <a:buClr>
                <a:srgbClr val="001F5F"/>
              </a:buClr>
              <a:buFont typeface="Calibri"/>
              <a:buAutoNum type="arabicPeriod" startAt="2"/>
            </a:pPr>
            <a:endParaRPr sz="2000" dirty="0">
              <a:latin typeface="Times New Roman"/>
              <a:cs typeface="Times New Roman"/>
            </a:endParaRPr>
          </a:p>
          <a:p>
            <a:pPr marL="233326" indent="-224993">
              <a:buAutoNum type="arabicPeriod" startAt="2"/>
              <a:tabLst>
                <a:tab pos="233326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</a:t>
            </a:r>
            <a:r>
              <a:rPr sz="2000" b="1" spc="-13" dirty="0">
                <a:solidFill>
                  <a:srgbClr val="001F5F"/>
                </a:solidFill>
                <a:latin typeface="Calibri"/>
                <a:cs typeface="Calibri"/>
              </a:rPr>
              <a:t>Tugas/SKTMT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</a:t>
            </a:r>
            <a:r>
              <a:rPr sz="2000" b="1" spc="-16" dirty="0">
                <a:solidFill>
                  <a:srgbClr val="001F5F"/>
                </a:solidFill>
                <a:latin typeface="Calibri"/>
                <a:cs typeface="Calibri"/>
              </a:rPr>
              <a:t>Keterangan</a:t>
            </a:r>
            <a:r>
              <a:rPr sz="2000" b="1" spc="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3" dirty="0">
                <a:solidFill>
                  <a:srgbClr val="001F5F"/>
                </a:solidFill>
                <a:latin typeface="Calibri"/>
                <a:cs typeface="Calibri"/>
              </a:rPr>
              <a:t>Telah</a:t>
            </a:r>
            <a:endParaRPr sz="2000" dirty="0">
              <a:latin typeface="Calibri"/>
              <a:cs typeface="Calibri"/>
            </a:endParaRPr>
          </a:p>
          <a:p>
            <a:pPr marL="233326"/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Menjalankan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6" dirty="0">
                <a:solidFill>
                  <a:srgbClr val="001F5F"/>
                </a:solidFill>
                <a:latin typeface="Calibri"/>
                <a:cs typeface="Calibri"/>
              </a:rPr>
              <a:t>Tugas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6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33326" marR="222492" indent="-224993">
              <a:buAutoNum type="arabicPeriod" startAt="4"/>
              <a:tabLst>
                <a:tab pos="233326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Surat Permintaan/Penunjukan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dari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Editor  sebagai </a:t>
            </a:r>
            <a:r>
              <a:rPr sz="2000" b="1" spc="-23" dirty="0">
                <a:solidFill>
                  <a:srgbClr val="001F5F"/>
                </a:solidFill>
                <a:latin typeface="Calibri"/>
                <a:cs typeface="Calibri"/>
              </a:rPr>
              <a:t>Reviewer,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Bukti Proses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Mereview,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Artikel </a:t>
            </a:r>
            <a:r>
              <a:rPr sz="2000" b="1" spc="-7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Sudah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Ditetapkan  </a:t>
            </a:r>
            <a:r>
              <a:rPr sz="2000" b="1" spc="-3" dirty="0">
                <a:solidFill>
                  <a:srgbClr val="001F5F"/>
                </a:solidFill>
                <a:latin typeface="Calibri"/>
                <a:cs typeface="Calibri"/>
              </a:rPr>
              <a:t>Accepted/Published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" y="1569324"/>
            <a:ext cx="4573906" cy="481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3" name="object 13"/>
          <p:cNvSpPr/>
          <p:nvPr/>
        </p:nvSpPr>
        <p:spPr>
          <a:xfrm>
            <a:off x="3999121" y="1988840"/>
            <a:ext cx="698183" cy="1691640"/>
          </a:xfrm>
          <a:custGeom>
            <a:avLst/>
            <a:gdLst/>
            <a:ahLst/>
            <a:cxnLst/>
            <a:rect l="l" t="t" r="r" b="b"/>
            <a:pathLst>
              <a:path w="930910" h="3007360">
                <a:moveTo>
                  <a:pt x="75537" y="2833381"/>
                </a:moveTo>
                <a:lnTo>
                  <a:pt x="43670" y="2844101"/>
                </a:lnTo>
                <a:lnTo>
                  <a:pt x="18161" y="2865965"/>
                </a:lnTo>
                <a:lnTo>
                  <a:pt x="2474" y="2896997"/>
                </a:lnTo>
                <a:lnTo>
                  <a:pt x="0" y="2931685"/>
                </a:lnTo>
                <a:lnTo>
                  <a:pt x="10681" y="2963529"/>
                </a:lnTo>
                <a:lnTo>
                  <a:pt x="32531" y="2989062"/>
                </a:lnTo>
                <a:lnTo>
                  <a:pt x="63561" y="3004820"/>
                </a:lnTo>
                <a:lnTo>
                  <a:pt x="98321" y="3007221"/>
                </a:lnTo>
                <a:lnTo>
                  <a:pt x="130188" y="2996501"/>
                </a:lnTo>
                <a:lnTo>
                  <a:pt x="155698" y="2974637"/>
                </a:lnTo>
                <a:lnTo>
                  <a:pt x="171384" y="2943606"/>
                </a:lnTo>
                <a:lnTo>
                  <a:pt x="172465" y="2928112"/>
                </a:lnTo>
                <a:lnTo>
                  <a:pt x="115123" y="2928112"/>
                </a:lnTo>
                <a:lnTo>
                  <a:pt x="58735" y="2912491"/>
                </a:lnTo>
                <a:lnTo>
                  <a:pt x="80470" y="2833722"/>
                </a:lnTo>
                <a:lnTo>
                  <a:pt x="75537" y="2833381"/>
                </a:lnTo>
                <a:close/>
              </a:path>
              <a:path w="930910" h="3007360">
                <a:moveTo>
                  <a:pt x="80470" y="2833722"/>
                </a:moveTo>
                <a:lnTo>
                  <a:pt x="58735" y="2912491"/>
                </a:lnTo>
                <a:lnTo>
                  <a:pt x="115123" y="2928112"/>
                </a:lnTo>
                <a:lnTo>
                  <a:pt x="136873" y="2849287"/>
                </a:lnTo>
                <a:lnTo>
                  <a:pt x="110297" y="2835783"/>
                </a:lnTo>
                <a:lnTo>
                  <a:pt x="80470" y="2833722"/>
                </a:lnTo>
                <a:close/>
              </a:path>
              <a:path w="930910" h="3007360">
                <a:moveTo>
                  <a:pt x="136873" y="2849287"/>
                </a:moveTo>
                <a:lnTo>
                  <a:pt x="115123" y="2928112"/>
                </a:lnTo>
                <a:lnTo>
                  <a:pt x="172465" y="2928112"/>
                </a:lnTo>
                <a:lnTo>
                  <a:pt x="173805" y="2908917"/>
                </a:lnTo>
                <a:lnTo>
                  <a:pt x="163129" y="2877073"/>
                </a:lnTo>
                <a:lnTo>
                  <a:pt x="141309" y="2851540"/>
                </a:lnTo>
                <a:lnTo>
                  <a:pt x="136873" y="2849287"/>
                </a:lnTo>
                <a:close/>
              </a:path>
              <a:path w="930910" h="3007360">
                <a:moveTo>
                  <a:pt x="817903" y="161183"/>
                </a:moveTo>
                <a:lnTo>
                  <a:pt x="80470" y="2833722"/>
                </a:lnTo>
                <a:lnTo>
                  <a:pt x="110297" y="2835783"/>
                </a:lnTo>
                <a:lnTo>
                  <a:pt x="136873" y="2849287"/>
                </a:lnTo>
                <a:lnTo>
                  <a:pt x="874307" y="176747"/>
                </a:lnTo>
                <a:lnTo>
                  <a:pt x="817903" y="161183"/>
                </a:lnTo>
                <a:close/>
              </a:path>
              <a:path w="930910" h="3007360">
                <a:moveTo>
                  <a:pt x="918916" y="132969"/>
                </a:moveTo>
                <a:lnTo>
                  <a:pt x="825688" y="132969"/>
                </a:lnTo>
                <a:lnTo>
                  <a:pt x="882076" y="148589"/>
                </a:lnTo>
                <a:lnTo>
                  <a:pt x="874307" y="176747"/>
                </a:lnTo>
                <a:lnTo>
                  <a:pt x="930590" y="192277"/>
                </a:lnTo>
                <a:lnTo>
                  <a:pt x="918916" y="132969"/>
                </a:lnTo>
                <a:close/>
              </a:path>
              <a:path w="930910" h="3007360">
                <a:moveTo>
                  <a:pt x="825688" y="132969"/>
                </a:moveTo>
                <a:lnTo>
                  <a:pt x="817903" y="161183"/>
                </a:lnTo>
                <a:lnTo>
                  <a:pt x="874307" y="176747"/>
                </a:lnTo>
                <a:lnTo>
                  <a:pt x="882076" y="148589"/>
                </a:lnTo>
                <a:lnTo>
                  <a:pt x="825688" y="132969"/>
                </a:lnTo>
                <a:close/>
              </a:path>
              <a:path w="930910" h="3007360">
                <a:moveTo>
                  <a:pt x="892744" y="0"/>
                </a:moveTo>
                <a:lnTo>
                  <a:pt x="761680" y="145669"/>
                </a:lnTo>
                <a:lnTo>
                  <a:pt x="817903" y="161183"/>
                </a:lnTo>
                <a:lnTo>
                  <a:pt x="825688" y="132969"/>
                </a:lnTo>
                <a:lnTo>
                  <a:pt x="918916" y="132969"/>
                </a:lnTo>
                <a:lnTo>
                  <a:pt x="8927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4292" y="3032708"/>
            <a:ext cx="672941" cy="684324"/>
          </a:xfrm>
          <a:custGeom>
            <a:avLst/>
            <a:gdLst/>
            <a:ahLst/>
            <a:cxnLst/>
            <a:rect l="l" t="t" r="r" b="b"/>
            <a:pathLst>
              <a:path w="897254" h="1958339">
                <a:moveTo>
                  <a:pt x="87967" y="1782800"/>
                </a:moveTo>
                <a:lnTo>
                  <a:pt x="54969" y="1789160"/>
                </a:lnTo>
                <a:lnTo>
                  <a:pt x="26757" y="1807402"/>
                </a:lnTo>
                <a:lnTo>
                  <a:pt x="7010" y="1836038"/>
                </a:lnTo>
                <a:lnTo>
                  <a:pt x="0" y="1870144"/>
                </a:lnTo>
                <a:lnTo>
                  <a:pt x="6359" y="1903142"/>
                </a:lnTo>
                <a:lnTo>
                  <a:pt x="24602" y="1931354"/>
                </a:lnTo>
                <a:lnTo>
                  <a:pt x="53238" y="1951101"/>
                </a:lnTo>
                <a:lnTo>
                  <a:pt x="87344" y="1958109"/>
                </a:lnTo>
                <a:lnTo>
                  <a:pt x="120342" y="1951735"/>
                </a:lnTo>
                <a:lnTo>
                  <a:pt x="148554" y="1933455"/>
                </a:lnTo>
                <a:lnTo>
                  <a:pt x="168300" y="1904745"/>
                </a:lnTo>
                <a:lnTo>
                  <a:pt x="173007" y="1881885"/>
                </a:lnTo>
                <a:lnTo>
                  <a:pt x="114579" y="1881885"/>
                </a:lnTo>
                <a:lnTo>
                  <a:pt x="60731" y="1859026"/>
                </a:lnTo>
                <a:lnTo>
                  <a:pt x="92805" y="1783794"/>
                </a:lnTo>
                <a:lnTo>
                  <a:pt x="87967" y="1782800"/>
                </a:lnTo>
                <a:close/>
              </a:path>
              <a:path w="897254" h="1958339">
                <a:moveTo>
                  <a:pt x="92805" y="1783794"/>
                </a:moveTo>
                <a:lnTo>
                  <a:pt x="60731" y="1859026"/>
                </a:lnTo>
                <a:lnTo>
                  <a:pt x="114579" y="1881885"/>
                </a:lnTo>
                <a:lnTo>
                  <a:pt x="146630" y="1806696"/>
                </a:lnTo>
                <a:lnTo>
                  <a:pt x="122072" y="1789810"/>
                </a:lnTo>
                <a:lnTo>
                  <a:pt x="92805" y="1783794"/>
                </a:lnTo>
                <a:close/>
              </a:path>
              <a:path w="897254" h="1958339">
                <a:moveTo>
                  <a:pt x="146630" y="1806696"/>
                </a:moveTo>
                <a:lnTo>
                  <a:pt x="114579" y="1881885"/>
                </a:lnTo>
                <a:lnTo>
                  <a:pt x="173007" y="1881885"/>
                </a:lnTo>
                <a:lnTo>
                  <a:pt x="175311" y="1870696"/>
                </a:lnTo>
                <a:lnTo>
                  <a:pt x="168951" y="1837705"/>
                </a:lnTo>
                <a:lnTo>
                  <a:pt x="150709" y="1809501"/>
                </a:lnTo>
                <a:lnTo>
                  <a:pt x="146630" y="1806696"/>
                </a:lnTo>
                <a:close/>
              </a:path>
              <a:path w="897254" h="1958339">
                <a:moveTo>
                  <a:pt x="789434" y="149801"/>
                </a:moveTo>
                <a:lnTo>
                  <a:pt x="92805" y="1783794"/>
                </a:lnTo>
                <a:lnTo>
                  <a:pt x="122072" y="1789810"/>
                </a:lnTo>
                <a:lnTo>
                  <a:pt x="146630" y="1806696"/>
                </a:lnTo>
                <a:lnTo>
                  <a:pt x="843148" y="172682"/>
                </a:lnTo>
                <a:lnTo>
                  <a:pt x="789434" y="149801"/>
                </a:lnTo>
                <a:close/>
              </a:path>
              <a:path w="897254" h="1958339">
                <a:moveTo>
                  <a:pt x="892465" y="122935"/>
                </a:moveTo>
                <a:lnTo>
                  <a:pt x="800887" y="122935"/>
                </a:lnTo>
                <a:lnTo>
                  <a:pt x="854608" y="145795"/>
                </a:lnTo>
                <a:lnTo>
                  <a:pt x="843148" y="172682"/>
                </a:lnTo>
                <a:lnTo>
                  <a:pt x="896899" y="195579"/>
                </a:lnTo>
                <a:lnTo>
                  <a:pt x="892465" y="122935"/>
                </a:lnTo>
                <a:close/>
              </a:path>
              <a:path w="897254" h="1958339">
                <a:moveTo>
                  <a:pt x="800887" y="122935"/>
                </a:moveTo>
                <a:lnTo>
                  <a:pt x="789434" y="149801"/>
                </a:lnTo>
                <a:lnTo>
                  <a:pt x="843148" y="172682"/>
                </a:lnTo>
                <a:lnTo>
                  <a:pt x="854608" y="145795"/>
                </a:lnTo>
                <a:lnTo>
                  <a:pt x="800887" y="122935"/>
                </a:lnTo>
                <a:close/>
              </a:path>
              <a:path w="897254" h="1958339">
                <a:moveTo>
                  <a:pt x="884961" y="0"/>
                </a:moveTo>
                <a:lnTo>
                  <a:pt x="735609" y="126872"/>
                </a:lnTo>
                <a:lnTo>
                  <a:pt x="789434" y="149801"/>
                </a:lnTo>
                <a:lnTo>
                  <a:pt x="800887" y="122935"/>
                </a:lnTo>
                <a:lnTo>
                  <a:pt x="892465" y="122935"/>
                </a:lnTo>
                <a:lnTo>
                  <a:pt x="88496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429"/>
            <a:ext cx="9144000" cy="537210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0"/>
                </a:moveTo>
                <a:lnTo>
                  <a:pt x="0" y="955040"/>
                </a:lnTo>
                <a:lnTo>
                  <a:pt x="12191999" y="95504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108519" y="-38344"/>
            <a:ext cx="9254424" cy="562412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8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2019+SUPLEMEN)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04292" y="3680480"/>
            <a:ext cx="569613" cy="3965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4292" y="3680480"/>
            <a:ext cx="692387" cy="15487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6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17825"/>
            <a:ext cx="4564856" cy="208598"/>
          </a:xfrm>
          <a:custGeom>
            <a:avLst/>
            <a:gdLst/>
            <a:ahLst/>
            <a:cxnLst/>
            <a:rect l="l" t="t" r="r" b="b"/>
            <a:pathLst>
              <a:path w="6086475" h="370840">
                <a:moveTo>
                  <a:pt x="0" y="370839"/>
                </a:moveTo>
                <a:lnTo>
                  <a:pt x="6086060" y="370839"/>
                </a:lnTo>
                <a:lnTo>
                  <a:pt x="60860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4571" y="317825"/>
            <a:ext cx="4572000" cy="208598"/>
          </a:xfrm>
          <a:custGeom>
            <a:avLst/>
            <a:gdLst/>
            <a:ahLst/>
            <a:cxnLst/>
            <a:rect l="l" t="t" r="r" b="b"/>
            <a:pathLst>
              <a:path w="6096000" h="370840">
                <a:moveTo>
                  <a:pt x="0" y="370839"/>
                </a:moveTo>
                <a:lnTo>
                  <a:pt x="6096000" y="370839"/>
                </a:lnTo>
                <a:lnTo>
                  <a:pt x="6096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76" y="526445"/>
            <a:ext cx="4564856" cy="3331488"/>
          </a:xfrm>
          <a:custGeom>
            <a:avLst/>
            <a:gdLst/>
            <a:ahLst/>
            <a:cxnLst/>
            <a:rect l="l" t="t" r="r" b="b"/>
            <a:pathLst>
              <a:path w="6086475" h="5922645">
                <a:moveTo>
                  <a:pt x="6086060" y="5922095"/>
                </a:moveTo>
                <a:lnTo>
                  <a:pt x="6086060" y="0"/>
                </a:lnTo>
                <a:lnTo>
                  <a:pt x="0" y="0"/>
                </a:lnTo>
                <a:lnTo>
                  <a:pt x="0" y="5922095"/>
                </a:lnTo>
                <a:lnTo>
                  <a:pt x="6086060" y="5922095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2958" y="44624"/>
            <a:ext cx="4745546" cy="4869160"/>
          </a:xfrm>
          <a:custGeom>
            <a:avLst/>
            <a:gdLst/>
            <a:ahLst/>
            <a:cxnLst/>
            <a:rect l="l" t="t" r="r" b="b"/>
            <a:pathLst>
              <a:path w="6096000" h="5922645">
                <a:moveTo>
                  <a:pt x="6096000" y="5922095"/>
                </a:moveTo>
                <a:lnTo>
                  <a:pt x="6096000" y="0"/>
                </a:lnTo>
                <a:lnTo>
                  <a:pt x="0" y="0"/>
                </a:lnTo>
                <a:lnTo>
                  <a:pt x="0" y="5922095"/>
                </a:lnTo>
                <a:lnTo>
                  <a:pt x="6096000" y="5922095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526423"/>
            <a:ext cx="9136856" cy="0"/>
          </a:xfrm>
          <a:custGeom>
            <a:avLst/>
            <a:gdLst/>
            <a:ahLst/>
            <a:cxnLst/>
            <a:rect l="l" t="t" r="r" b="b"/>
            <a:pathLst>
              <a:path w="12182475">
                <a:moveTo>
                  <a:pt x="0" y="0"/>
                </a:moveTo>
                <a:lnTo>
                  <a:pt x="12182094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317825"/>
            <a:ext cx="9136856" cy="0"/>
          </a:xfrm>
          <a:custGeom>
            <a:avLst/>
            <a:gdLst/>
            <a:ahLst/>
            <a:cxnLst/>
            <a:rect l="l" t="t" r="r" b="b"/>
            <a:pathLst>
              <a:path w="12182475">
                <a:moveTo>
                  <a:pt x="0" y="0"/>
                </a:moveTo>
                <a:lnTo>
                  <a:pt x="12182094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599" y="260647"/>
            <a:ext cx="8150825" cy="505822"/>
          </a:xfrm>
          <a:prstGeom prst="rect">
            <a:avLst/>
          </a:prstGeom>
        </p:spPr>
        <p:txBody>
          <a:bodyPr vert="horz" wrap="square" lIns="0" tIns="71670" rIns="0" bIns="0" rtlCol="0">
            <a:spAutoFit/>
          </a:bodyPr>
          <a:lstStyle/>
          <a:p>
            <a:pPr marL="825457">
              <a:spcBef>
                <a:spcPts val="564"/>
              </a:spcBef>
              <a:tabLst>
                <a:tab pos="5184836" algn="l"/>
              </a:tabLst>
            </a:pP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2014/2015 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…… PO</a:t>
            </a:r>
            <a:r>
              <a:rPr sz="1200" b="1" spc="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2019	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200" dirty="0">
              <a:latin typeface="Calibri"/>
              <a:cs typeface="Calibri"/>
            </a:endParaRPr>
          </a:p>
          <a:p>
            <a:pPr marL="8334">
              <a:spcBef>
                <a:spcPts val="499"/>
              </a:spcBef>
              <a:tabLst>
                <a:tab pos="4009362" algn="l"/>
              </a:tabLst>
            </a:pPr>
            <a:r>
              <a:rPr sz="1200" dirty="0">
                <a:latin typeface="Calibri"/>
                <a:cs typeface="Calibri"/>
              </a:rPr>
              <a:t>❷ </a:t>
            </a:r>
            <a:r>
              <a:rPr sz="1200" b="1" spc="-7" dirty="0">
                <a:latin typeface="Calibri"/>
                <a:cs typeface="Calibri"/>
              </a:rPr>
              <a:t>KELOMPOK </a:t>
            </a:r>
            <a:r>
              <a:rPr sz="1200" b="1" dirty="0">
                <a:latin typeface="Calibri"/>
                <a:cs typeface="Calibri"/>
              </a:rPr>
              <a:t>NAIK </a:t>
            </a:r>
            <a:r>
              <a:rPr sz="1200" b="1" spc="-33" dirty="0">
                <a:latin typeface="Calibri"/>
                <a:cs typeface="Calibri"/>
              </a:rPr>
              <a:t>JABATAN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3" dirty="0">
                <a:latin typeface="Calibri"/>
                <a:cs typeface="Calibri"/>
              </a:rPr>
              <a:t>SECARA</a:t>
            </a:r>
            <a:r>
              <a:rPr sz="1200" b="1" spc="-16" dirty="0">
                <a:latin typeface="Calibri"/>
                <a:cs typeface="Calibri"/>
              </a:rPr>
              <a:t> </a:t>
            </a:r>
            <a:r>
              <a:rPr sz="1200" b="1" spc="-23" dirty="0">
                <a:latin typeface="Calibri"/>
                <a:cs typeface="Calibri"/>
              </a:rPr>
              <a:t>LONCAT	</a:t>
            </a:r>
            <a:r>
              <a:rPr sz="1200" dirty="0">
                <a:latin typeface="Calibri"/>
                <a:cs typeface="Calibri"/>
              </a:rPr>
              <a:t>❷ </a:t>
            </a:r>
            <a:r>
              <a:rPr sz="1200" b="1" spc="-7" dirty="0">
                <a:latin typeface="Calibri"/>
                <a:cs typeface="Calibri"/>
              </a:rPr>
              <a:t>KELOMPOK </a:t>
            </a:r>
            <a:r>
              <a:rPr sz="1200" b="1" dirty="0">
                <a:latin typeface="Calibri"/>
                <a:cs typeface="Calibri"/>
              </a:rPr>
              <a:t>NAIK </a:t>
            </a:r>
            <a:r>
              <a:rPr sz="1200" b="1" spc="-33" dirty="0">
                <a:latin typeface="Calibri"/>
                <a:cs typeface="Calibri"/>
              </a:rPr>
              <a:t>JABATAN </a:t>
            </a:r>
            <a:r>
              <a:rPr sz="1200" b="1" spc="-3" dirty="0">
                <a:latin typeface="Calibri"/>
                <a:cs typeface="Calibri"/>
              </a:rPr>
              <a:t>SECARA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3" dirty="0">
                <a:latin typeface="Calibri"/>
                <a:cs typeface="Calibri"/>
              </a:rPr>
              <a:t>LONCAT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39" y="735806"/>
            <a:ext cx="4297680" cy="1507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1018" y="1487755"/>
            <a:ext cx="4901502" cy="172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3928" y="3645024"/>
            <a:ext cx="5212643" cy="3212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7804" y="1700808"/>
            <a:ext cx="1150620" cy="275924"/>
          </a:xfrm>
          <a:custGeom>
            <a:avLst/>
            <a:gdLst/>
            <a:ahLst/>
            <a:cxnLst/>
            <a:rect l="l" t="t" r="r" b="b"/>
            <a:pathLst>
              <a:path w="1534159" h="337819">
                <a:moveTo>
                  <a:pt x="0" y="56261"/>
                </a:moveTo>
                <a:lnTo>
                  <a:pt x="4415" y="34343"/>
                </a:lnTo>
                <a:lnTo>
                  <a:pt x="16462" y="16462"/>
                </a:lnTo>
                <a:lnTo>
                  <a:pt x="34343" y="4415"/>
                </a:lnTo>
                <a:lnTo>
                  <a:pt x="56260" y="0"/>
                </a:lnTo>
                <a:lnTo>
                  <a:pt x="1477899" y="0"/>
                </a:lnTo>
                <a:lnTo>
                  <a:pt x="1499816" y="4415"/>
                </a:lnTo>
                <a:lnTo>
                  <a:pt x="1517697" y="16462"/>
                </a:lnTo>
                <a:lnTo>
                  <a:pt x="1529744" y="34343"/>
                </a:lnTo>
                <a:lnTo>
                  <a:pt x="1534159" y="56261"/>
                </a:lnTo>
                <a:lnTo>
                  <a:pt x="1534159" y="281559"/>
                </a:lnTo>
                <a:lnTo>
                  <a:pt x="1529744" y="303476"/>
                </a:lnTo>
                <a:lnTo>
                  <a:pt x="1517697" y="321357"/>
                </a:lnTo>
                <a:lnTo>
                  <a:pt x="1499816" y="333404"/>
                </a:lnTo>
                <a:lnTo>
                  <a:pt x="1477899" y="337820"/>
                </a:lnTo>
                <a:lnTo>
                  <a:pt x="56260" y="337820"/>
                </a:lnTo>
                <a:lnTo>
                  <a:pt x="34343" y="333404"/>
                </a:lnTo>
                <a:lnTo>
                  <a:pt x="16462" y="321357"/>
                </a:lnTo>
                <a:lnTo>
                  <a:pt x="4415" y="303476"/>
                </a:lnTo>
                <a:lnTo>
                  <a:pt x="0" y="281559"/>
                </a:lnTo>
                <a:lnTo>
                  <a:pt x="0" y="56261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180528" y="2564904"/>
            <a:ext cx="4219575" cy="1907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7984" y="3301309"/>
            <a:ext cx="870764" cy="271707"/>
          </a:xfrm>
          <a:custGeom>
            <a:avLst/>
            <a:gdLst/>
            <a:ahLst/>
            <a:cxnLst/>
            <a:rect l="l" t="t" r="r" b="b"/>
            <a:pathLst>
              <a:path w="1008379" h="337820">
                <a:moveTo>
                  <a:pt x="0" y="56261"/>
                </a:moveTo>
                <a:lnTo>
                  <a:pt x="4415" y="34343"/>
                </a:lnTo>
                <a:lnTo>
                  <a:pt x="16462" y="16462"/>
                </a:lnTo>
                <a:lnTo>
                  <a:pt x="34343" y="4415"/>
                </a:lnTo>
                <a:lnTo>
                  <a:pt x="56261" y="0"/>
                </a:lnTo>
                <a:lnTo>
                  <a:pt x="952118" y="0"/>
                </a:lnTo>
                <a:lnTo>
                  <a:pt x="974036" y="4415"/>
                </a:lnTo>
                <a:lnTo>
                  <a:pt x="991917" y="16462"/>
                </a:lnTo>
                <a:lnTo>
                  <a:pt x="1003964" y="34343"/>
                </a:lnTo>
                <a:lnTo>
                  <a:pt x="1008380" y="56261"/>
                </a:lnTo>
                <a:lnTo>
                  <a:pt x="1008380" y="281558"/>
                </a:lnTo>
                <a:lnTo>
                  <a:pt x="1003964" y="303476"/>
                </a:lnTo>
                <a:lnTo>
                  <a:pt x="991917" y="321357"/>
                </a:lnTo>
                <a:lnTo>
                  <a:pt x="974036" y="333404"/>
                </a:lnTo>
                <a:lnTo>
                  <a:pt x="952118" y="337819"/>
                </a:lnTo>
                <a:lnTo>
                  <a:pt x="56261" y="337819"/>
                </a:lnTo>
                <a:lnTo>
                  <a:pt x="34343" y="333404"/>
                </a:lnTo>
                <a:lnTo>
                  <a:pt x="16462" y="321357"/>
                </a:lnTo>
                <a:lnTo>
                  <a:pt x="4415" y="303476"/>
                </a:lnTo>
                <a:lnTo>
                  <a:pt x="0" y="281558"/>
                </a:lnTo>
                <a:lnTo>
                  <a:pt x="0" y="56261"/>
                </a:lnTo>
                <a:close/>
              </a:path>
            </a:pathLst>
          </a:custGeom>
          <a:ln w="38100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288" y="1593771"/>
            <a:ext cx="3758565" cy="297180"/>
          </a:xfrm>
          <a:custGeom>
            <a:avLst/>
            <a:gdLst/>
            <a:ahLst/>
            <a:cxnLst/>
            <a:rect l="l" t="t" r="r" b="b"/>
            <a:pathLst>
              <a:path w="5011420" h="528320">
                <a:moveTo>
                  <a:pt x="0" y="88010"/>
                </a:moveTo>
                <a:lnTo>
                  <a:pt x="6919" y="53738"/>
                </a:lnTo>
                <a:lnTo>
                  <a:pt x="25790" y="25765"/>
                </a:lnTo>
                <a:lnTo>
                  <a:pt x="53781" y="6911"/>
                </a:lnTo>
                <a:lnTo>
                  <a:pt x="88061" y="0"/>
                </a:lnTo>
                <a:lnTo>
                  <a:pt x="4923409" y="0"/>
                </a:lnTo>
                <a:lnTo>
                  <a:pt x="4957681" y="6911"/>
                </a:lnTo>
                <a:lnTo>
                  <a:pt x="4985654" y="25765"/>
                </a:lnTo>
                <a:lnTo>
                  <a:pt x="5004508" y="53738"/>
                </a:lnTo>
                <a:lnTo>
                  <a:pt x="5011420" y="88010"/>
                </a:lnTo>
                <a:lnTo>
                  <a:pt x="5011420" y="440308"/>
                </a:lnTo>
                <a:lnTo>
                  <a:pt x="5004508" y="474581"/>
                </a:lnTo>
                <a:lnTo>
                  <a:pt x="4985654" y="502554"/>
                </a:lnTo>
                <a:lnTo>
                  <a:pt x="4957681" y="521408"/>
                </a:lnTo>
                <a:lnTo>
                  <a:pt x="4923409" y="528319"/>
                </a:lnTo>
                <a:lnTo>
                  <a:pt x="88061" y="528319"/>
                </a:lnTo>
                <a:lnTo>
                  <a:pt x="53781" y="521408"/>
                </a:lnTo>
                <a:lnTo>
                  <a:pt x="25790" y="502554"/>
                </a:lnTo>
                <a:lnTo>
                  <a:pt x="6919" y="474581"/>
                </a:lnTo>
                <a:lnTo>
                  <a:pt x="0" y="440308"/>
                </a:lnTo>
                <a:lnTo>
                  <a:pt x="0" y="8801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267" y="2518172"/>
            <a:ext cx="3474720" cy="368618"/>
          </a:xfrm>
          <a:custGeom>
            <a:avLst/>
            <a:gdLst/>
            <a:ahLst/>
            <a:cxnLst/>
            <a:rect l="l" t="t" r="r" b="b"/>
            <a:pathLst>
              <a:path w="4632960" h="655320">
                <a:moveTo>
                  <a:pt x="0" y="109219"/>
                </a:moveTo>
                <a:lnTo>
                  <a:pt x="8582" y="66704"/>
                </a:lnTo>
                <a:lnTo>
                  <a:pt x="31988" y="31988"/>
                </a:lnTo>
                <a:lnTo>
                  <a:pt x="66704" y="8582"/>
                </a:lnTo>
                <a:lnTo>
                  <a:pt x="109219" y="0"/>
                </a:lnTo>
                <a:lnTo>
                  <a:pt x="4523740" y="0"/>
                </a:lnTo>
                <a:lnTo>
                  <a:pt x="4566255" y="8582"/>
                </a:lnTo>
                <a:lnTo>
                  <a:pt x="4600971" y="31988"/>
                </a:lnTo>
                <a:lnTo>
                  <a:pt x="4624377" y="66704"/>
                </a:lnTo>
                <a:lnTo>
                  <a:pt x="4632960" y="109219"/>
                </a:lnTo>
                <a:lnTo>
                  <a:pt x="4632960" y="546100"/>
                </a:lnTo>
                <a:lnTo>
                  <a:pt x="4624377" y="588615"/>
                </a:lnTo>
                <a:lnTo>
                  <a:pt x="4600971" y="623331"/>
                </a:lnTo>
                <a:lnTo>
                  <a:pt x="4566255" y="646737"/>
                </a:lnTo>
                <a:lnTo>
                  <a:pt x="4523740" y="655319"/>
                </a:lnTo>
                <a:lnTo>
                  <a:pt x="109219" y="655319"/>
                </a:lnTo>
                <a:lnTo>
                  <a:pt x="66704" y="646737"/>
                </a:lnTo>
                <a:lnTo>
                  <a:pt x="31988" y="623331"/>
                </a:lnTo>
                <a:lnTo>
                  <a:pt x="8582" y="588615"/>
                </a:lnTo>
                <a:lnTo>
                  <a:pt x="0" y="546100"/>
                </a:lnTo>
                <a:lnTo>
                  <a:pt x="0" y="109219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60822"/>
            <a:ext cx="572453" cy="482917"/>
          </a:xfrm>
          <a:custGeom>
            <a:avLst/>
            <a:gdLst/>
            <a:ahLst/>
            <a:cxnLst/>
            <a:rect l="l" t="t" r="r" b="b"/>
            <a:pathLst>
              <a:path w="763270" h="858519">
                <a:moveTo>
                  <a:pt x="307340" y="0"/>
                </a:moveTo>
                <a:lnTo>
                  <a:pt x="257661" y="2518"/>
                </a:lnTo>
                <a:lnTo>
                  <a:pt x="209532" y="9899"/>
                </a:lnTo>
                <a:lnTo>
                  <a:pt x="163230" y="21880"/>
                </a:lnTo>
                <a:lnTo>
                  <a:pt x="119035" y="38200"/>
                </a:lnTo>
                <a:lnTo>
                  <a:pt x="77223" y="58598"/>
                </a:lnTo>
                <a:lnTo>
                  <a:pt x="38073" y="82812"/>
                </a:lnTo>
                <a:lnTo>
                  <a:pt x="1864" y="110579"/>
                </a:lnTo>
                <a:lnTo>
                  <a:pt x="0" y="112334"/>
                </a:lnTo>
                <a:lnTo>
                  <a:pt x="0" y="746185"/>
                </a:lnTo>
                <a:lnTo>
                  <a:pt x="38073" y="775707"/>
                </a:lnTo>
                <a:lnTo>
                  <a:pt x="77223" y="799921"/>
                </a:lnTo>
                <a:lnTo>
                  <a:pt x="119035" y="820319"/>
                </a:lnTo>
                <a:lnTo>
                  <a:pt x="163230" y="836639"/>
                </a:lnTo>
                <a:lnTo>
                  <a:pt x="209532" y="848620"/>
                </a:lnTo>
                <a:lnTo>
                  <a:pt x="257661" y="856001"/>
                </a:lnTo>
                <a:lnTo>
                  <a:pt x="307340" y="858520"/>
                </a:lnTo>
                <a:lnTo>
                  <a:pt x="357018" y="856001"/>
                </a:lnTo>
                <a:lnTo>
                  <a:pt x="405147" y="848620"/>
                </a:lnTo>
                <a:lnTo>
                  <a:pt x="451449" y="836639"/>
                </a:lnTo>
                <a:lnTo>
                  <a:pt x="495644" y="820319"/>
                </a:lnTo>
                <a:lnTo>
                  <a:pt x="537456" y="799921"/>
                </a:lnTo>
                <a:lnTo>
                  <a:pt x="576606" y="775707"/>
                </a:lnTo>
                <a:lnTo>
                  <a:pt x="612815" y="747940"/>
                </a:lnTo>
                <a:lnTo>
                  <a:pt x="645807" y="716880"/>
                </a:lnTo>
                <a:lnTo>
                  <a:pt x="675301" y="682790"/>
                </a:lnTo>
                <a:lnTo>
                  <a:pt x="701022" y="645931"/>
                </a:lnTo>
                <a:lnTo>
                  <a:pt x="722689" y="606564"/>
                </a:lnTo>
                <a:lnTo>
                  <a:pt x="740026" y="564952"/>
                </a:lnTo>
                <a:lnTo>
                  <a:pt x="752754" y="521356"/>
                </a:lnTo>
                <a:lnTo>
                  <a:pt x="760594" y="476038"/>
                </a:lnTo>
                <a:lnTo>
                  <a:pt x="763270" y="429260"/>
                </a:lnTo>
                <a:lnTo>
                  <a:pt x="760594" y="382481"/>
                </a:lnTo>
                <a:lnTo>
                  <a:pt x="752754" y="337163"/>
                </a:lnTo>
                <a:lnTo>
                  <a:pt x="740026" y="293567"/>
                </a:lnTo>
                <a:lnTo>
                  <a:pt x="722689" y="251955"/>
                </a:lnTo>
                <a:lnTo>
                  <a:pt x="701022" y="212588"/>
                </a:lnTo>
                <a:lnTo>
                  <a:pt x="675301" y="175729"/>
                </a:lnTo>
                <a:lnTo>
                  <a:pt x="645807" y="141639"/>
                </a:lnTo>
                <a:lnTo>
                  <a:pt x="612815" y="110579"/>
                </a:lnTo>
                <a:lnTo>
                  <a:pt x="576606" y="82812"/>
                </a:lnTo>
                <a:lnTo>
                  <a:pt x="537456" y="58598"/>
                </a:lnTo>
                <a:lnTo>
                  <a:pt x="495644" y="38200"/>
                </a:lnTo>
                <a:lnTo>
                  <a:pt x="451449" y="21880"/>
                </a:lnTo>
                <a:lnTo>
                  <a:pt x="405147" y="9899"/>
                </a:lnTo>
                <a:lnTo>
                  <a:pt x="357018" y="2518"/>
                </a:lnTo>
                <a:lnTo>
                  <a:pt x="3073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860822"/>
            <a:ext cx="572453" cy="482917"/>
          </a:xfrm>
          <a:custGeom>
            <a:avLst/>
            <a:gdLst/>
            <a:ahLst/>
            <a:cxnLst/>
            <a:rect l="l" t="t" r="r" b="b"/>
            <a:pathLst>
              <a:path w="763270" h="858519">
                <a:moveTo>
                  <a:pt x="0" y="112334"/>
                </a:moveTo>
                <a:lnTo>
                  <a:pt x="38073" y="82812"/>
                </a:lnTo>
                <a:lnTo>
                  <a:pt x="77223" y="58598"/>
                </a:lnTo>
                <a:lnTo>
                  <a:pt x="119035" y="38200"/>
                </a:lnTo>
                <a:lnTo>
                  <a:pt x="163230" y="21880"/>
                </a:lnTo>
                <a:lnTo>
                  <a:pt x="209532" y="9899"/>
                </a:lnTo>
                <a:lnTo>
                  <a:pt x="257661" y="2518"/>
                </a:lnTo>
                <a:lnTo>
                  <a:pt x="307340" y="0"/>
                </a:lnTo>
                <a:lnTo>
                  <a:pt x="357018" y="2518"/>
                </a:lnTo>
                <a:lnTo>
                  <a:pt x="405147" y="9899"/>
                </a:lnTo>
                <a:lnTo>
                  <a:pt x="451449" y="21880"/>
                </a:lnTo>
                <a:lnTo>
                  <a:pt x="495644" y="38200"/>
                </a:lnTo>
                <a:lnTo>
                  <a:pt x="537456" y="58598"/>
                </a:lnTo>
                <a:lnTo>
                  <a:pt x="576606" y="82812"/>
                </a:lnTo>
                <a:lnTo>
                  <a:pt x="612815" y="110579"/>
                </a:lnTo>
                <a:lnTo>
                  <a:pt x="645807" y="141639"/>
                </a:lnTo>
                <a:lnTo>
                  <a:pt x="675301" y="175729"/>
                </a:lnTo>
                <a:lnTo>
                  <a:pt x="701022" y="212588"/>
                </a:lnTo>
                <a:lnTo>
                  <a:pt x="722689" y="251955"/>
                </a:lnTo>
                <a:lnTo>
                  <a:pt x="740026" y="293567"/>
                </a:lnTo>
                <a:lnTo>
                  <a:pt x="752754" y="337163"/>
                </a:lnTo>
                <a:lnTo>
                  <a:pt x="760594" y="382481"/>
                </a:lnTo>
                <a:lnTo>
                  <a:pt x="763270" y="429260"/>
                </a:lnTo>
                <a:lnTo>
                  <a:pt x="760594" y="476038"/>
                </a:lnTo>
                <a:lnTo>
                  <a:pt x="752754" y="521356"/>
                </a:lnTo>
                <a:lnTo>
                  <a:pt x="740026" y="564952"/>
                </a:lnTo>
                <a:lnTo>
                  <a:pt x="722689" y="606564"/>
                </a:lnTo>
                <a:lnTo>
                  <a:pt x="701022" y="645931"/>
                </a:lnTo>
                <a:lnTo>
                  <a:pt x="675301" y="682790"/>
                </a:lnTo>
                <a:lnTo>
                  <a:pt x="645807" y="716880"/>
                </a:lnTo>
                <a:lnTo>
                  <a:pt x="612815" y="747940"/>
                </a:lnTo>
                <a:lnTo>
                  <a:pt x="576606" y="775707"/>
                </a:lnTo>
                <a:lnTo>
                  <a:pt x="537456" y="799921"/>
                </a:lnTo>
                <a:lnTo>
                  <a:pt x="495644" y="820319"/>
                </a:lnTo>
                <a:lnTo>
                  <a:pt x="451449" y="836639"/>
                </a:lnTo>
                <a:lnTo>
                  <a:pt x="405147" y="848620"/>
                </a:lnTo>
                <a:lnTo>
                  <a:pt x="357018" y="856001"/>
                </a:lnTo>
                <a:lnTo>
                  <a:pt x="307340" y="858520"/>
                </a:lnTo>
                <a:lnTo>
                  <a:pt x="257661" y="856001"/>
                </a:lnTo>
                <a:lnTo>
                  <a:pt x="209532" y="848620"/>
                </a:lnTo>
                <a:lnTo>
                  <a:pt x="163230" y="836639"/>
                </a:lnTo>
                <a:lnTo>
                  <a:pt x="119035" y="820319"/>
                </a:lnTo>
                <a:lnTo>
                  <a:pt x="77223" y="799921"/>
                </a:lnTo>
                <a:lnTo>
                  <a:pt x="38073" y="775707"/>
                </a:lnTo>
                <a:lnTo>
                  <a:pt x="1864" y="747940"/>
                </a:lnTo>
                <a:lnTo>
                  <a:pt x="0" y="74618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150" y="968871"/>
            <a:ext cx="343376" cy="28541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2014/</a:t>
            </a:r>
            <a:endParaRPr sz="900">
              <a:latin typeface="Calibri"/>
              <a:cs typeface="Calibri"/>
            </a:endParaRPr>
          </a:p>
          <a:p>
            <a:pPr marL="33335">
              <a:spcBef>
                <a:spcPts val="3"/>
              </a:spcBef>
            </a:pPr>
            <a:r>
              <a:rPr sz="900" b="1" spc="-7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546747"/>
            <a:ext cx="585788" cy="482917"/>
          </a:xfrm>
          <a:custGeom>
            <a:avLst/>
            <a:gdLst/>
            <a:ahLst/>
            <a:cxnLst/>
            <a:rect l="l" t="t" r="r" b="b"/>
            <a:pathLst>
              <a:path w="781050" h="858520">
                <a:moveTo>
                  <a:pt x="325120" y="0"/>
                </a:moveTo>
                <a:lnTo>
                  <a:pt x="275441" y="2518"/>
                </a:lnTo>
                <a:lnTo>
                  <a:pt x="227312" y="9899"/>
                </a:lnTo>
                <a:lnTo>
                  <a:pt x="181010" y="21880"/>
                </a:lnTo>
                <a:lnTo>
                  <a:pt x="136815" y="38200"/>
                </a:lnTo>
                <a:lnTo>
                  <a:pt x="95003" y="58598"/>
                </a:lnTo>
                <a:lnTo>
                  <a:pt x="55853" y="82812"/>
                </a:lnTo>
                <a:lnTo>
                  <a:pt x="19644" y="110579"/>
                </a:lnTo>
                <a:lnTo>
                  <a:pt x="0" y="129073"/>
                </a:lnTo>
                <a:lnTo>
                  <a:pt x="0" y="729446"/>
                </a:lnTo>
                <a:lnTo>
                  <a:pt x="55853" y="775707"/>
                </a:lnTo>
                <a:lnTo>
                  <a:pt x="95003" y="799921"/>
                </a:lnTo>
                <a:lnTo>
                  <a:pt x="136815" y="820319"/>
                </a:lnTo>
                <a:lnTo>
                  <a:pt x="181010" y="836639"/>
                </a:lnTo>
                <a:lnTo>
                  <a:pt x="227312" y="848620"/>
                </a:lnTo>
                <a:lnTo>
                  <a:pt x="275441" y="856001"/>
                </a:lnTo>
                <a:lnTo>
                  <a:pt x="325120" y="858519"/>
                </a:lnTo>
                <a:lnTo>
                  <a:pt x="374798" y="856001"/>
                </a:lnTo>
                <a:lnTo>
                  <a:pt x="422927" y="848620"/>
                </a:lnTo>
                <a:lnTo>
                  <a:pt x="469229" y="836639"/>
                </a:lnTo>
                <a:lnTo>
                  <a:pt x="513424" y="820319"/>
                </a:lnTo>
                <a:lnTo>
                  <a:pt x="555236" y="799921"/>
                </a:lnTo>
                <a:lnTo>
                  <a:pt x="594386" y="775707"/>
                </a:lnTo>
                <a:lnTo>
                  <a:pt x="630595" y="747940"/>
                </a:lnTo>
                <a:lnTo>
                  <a:pt x="663587" y="716880"/>
                </a:lnTo>
                <a:lnTo>
                  <a:pt x="693081" y="682790"/>
                </a:lnTo>
                <a:lnTo>
                  <a:pt x="718802" y="645931"/>
                </a:lnTo>
                <a:lnTo>
                  <a:pt x="740469" y="606564"/>
                </a:lnTo>
                <a:lnTo>
                  <a:pt x="757806" y="564952"/>
                </a:lnTo>
                <a:lnTo>
                  <a:pt x="770534" y="521356"/>
                </a:lnTo>
                <a:lnTo>
                  <a:pt x="778374" y="476038"/>
                </a:lnTo>
                <a:lnTo>
                  <a:pt x="781050" y="429260"/>
                </a:lnTo>
                <a:lnTo>
                  <a:pt x="778374" y="382481"/>
                </a:lnTo>
                <a:lnTo>
                  <a:pt x="770534" y="337163"/>
                </a:lnTo>
                <a:lnTo>
                  <a:pt x="757806" y="293567"/>
                </a:lnTo>
                <a:lnTo>
                  <a:pt x="740469" y="251955"/>
                </a:lnTo>
                <a:lnTo>
                  <a:pt x="718802" y="212588"/>
                </a:lnTo>
                <a:lnTo>
                  <a:pt x="693081" y="175729"/>
                </a:lnTo>
                <a:lnTo>
                  <a:pt x="663587" y="141639"/>
                </a:lnTo>
                <a:lnTo>
                  <a:pt x="630595" y="110579"/>
                </a:lnTo>
                <a:lnTo>
                  <a:pt x="594386" y="82812"/>
                </a:lnTo>
                <a:lnTo>
                  <a:pt x="555236" y="58598"/>
                </a:lnTo>
                <a:lnTo>
                  <a:pt x="513424" y="38200"/>
                </a:lnTo>
                <a:lnTo>
                  <a:pt x="469229" y="21880"/>
                </a:lnTo>
                <a:lnTo>
                  <a:pt x="422927" y="9899"/>
                </a:lnTo>
                <a:lnTo>
                  <a:pt x="374798" y="2518"/>
                </a:lnTo>
                <a:lnTo>
                  <a:pt x="3251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546747"/>
            <a:ext cx="585788" cy="482917"/>
          </a:xfrm>
          <a:custGeom>
            <a:avLst/>
            <a:gdLst/>
            <a:ahLst/>
            <a:cxnLst/>
            <a:rect l="l" t="t" r="r" b="b"/>
            <a:pathLst>
              <a:path w="781050" h="858520">
                <a:moveTo>
                  <a:pt x="0" y="129073"/>
                </a:moveTo>
                <a:lnTo>
                  <a:pt x="55853" y="82812"/>
                </a:lnTo>
                <a:lnTo>
                  <a:pt x="95003" y="58598"/>
                </a:lnTo>
                <a:lnTo>
                  <a:pt x="136815" y="38200"/>
                </a:lnTo>
                <a:lnTo>
                  <a:pt x="181010" y="21880"/>
                </a:lnTo>
                <a:lnTo>
                  <a:pt x="227312" y="9899"/>
                </a:lnTo>
                <a:lnTo>
                  <a:pt x="275441" y="2518"/>
                </a:lnTo>
                <a:lnTo>
                  <a:pt x="325120" y="0"/>
                </a:lnTo>
                <a:lnTo>
                  <a:pt x="374798" y="2518"/>
                </a:lnTo>
                <a:lnTo>
                  <a:pt x="422927" y="9899"/>
                </a:lnTo>
                <a:lnTo>
                  <a:pt x="469229" y="21880"/>
                </a:lnTo>
                <a:lnTo>
                  <a:pt x="513424" y="38200"/>
                </a:lnTo>
                <a:lnTo>
                  <a:pt x="555236" y="58598"/>
                </a:lnTo>
                <a:lnTo>
                  <a:pt x="594386" y="82812"/>
                </a:lnTo>
                <a:lnTo>
                  <a:pt x="630595" y="110579"/>
                </a:lnTo>
                <a:lnTo>
                  <a:pt x="663587" y="141639"/>
                </a:lnTo>
                <a:lnTo>
                  <a:pt x="693081" y="175729"/>
                </a:lnTo>
                <a:lnTo>
                  <a:pt x="718802" y="212588"/>
                </a:lnTo>
                <a:lnTo>
                  <a:pt x="740469" y="251955"/>
                </a:lnTo>
                <a:lnTo>
                  <a:pt x="757806" y="293567"/>
                </a:lnTo>
                <a:lnTo>
                  <a:pt x="770534" y="337163"/>
                </a:lnTo>
                <a:lnTo>
                  <a:pt x="778374" y="382481"/>
                </a:lnTo>
                <a:lnTo>
                  <a:pt x="781050" y="429260"/>
                </a:lnTo>
                <a:lnTo>
                  <a:pt x="778374" y="476038"/>
                </a:lnTo>
                <a:lnTo>
                  <a:pt x="770534" y="521356"/>
                </a:lnTo>
                <a:lnTo>
                  <a:pt x="757806" y="564952"/>
                </a:lnTo>
                <a:lnTo>
                  <a:pt x="740469" y="606564"/>
                </a:lnTo>
                <a:lnTo>
                  <a:pt x="718802" y="645931"/>
                </a:lnTo>
                <a:lnTo>
                  <a:pt x="693081" y="682790"/>
                </a:lnTo>
                <a:lnTo>
                  <a:pt x="663587" y="716880"/>
                </a:lnTo>
                <a:lnTo>
                  <a:pt x="630595" y="747940"/>
                </a:lnTo>
                <a:lnTo>
                  <a:pt x="594386" y="775707"/>
                </a:lnTo>
                <a:lnTo>
                  <a:pt x="555236" y="799921"/>
                </a:lnTo>
                <a:lnTo>
                  <a:pt x="513424" y="820319"/>
                </a:lnTo>
                <a:lnTo>
                  <a:pt x="469229" y="836639"/>
                </a:lnTo>
                <a:lnTo>
                  <a:pt x="422927" y="848620"/>
                </a:lnTo>
                <a:lnTo>
                  <a:pt x="374798" y="856001"/>
                </a:lnTo>
                <a:lnTo>
                  <a:pt x="325120" y="858519"/>
                </a:lnTo>
                <a:lnTo>
                  <a:pt x="275441" y="856001"/>
                </a:lnTo>
                <a:lnTo>
                  <a:pt x="227312" y="848620"/>
                </a:lnTo>
                <a:lnTo>
                  <a:pt x="181010" y="836639"/>
                </a:lnTo>
                <a:lnTo>
                  <a:pt x="136815" y="820319"/>
                </a:lnTo>
                <a:lnTo>
                  <a:pt x="95003" y="799921"/>
                </a:lnTo>
                <a:lnTo>
                  <a:pt x="55853" y="775707"/>
                </a:lnTo>
                <a:lnTo>
                  <a:pt x="19644" y="747940"/>
                </a:lnTo>
                <a:lnTo>
                  <a:pt x="0" y="72944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584" y="2715696"/>
            <a:ext cx="285750" cy="146915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900" b="1" spc="-7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4822" y="862250"/>
            <a:ext cx="721995" cy="627221"/>
          </a:xfrm>
          <a:custGeom>
            <a:avLst/>
            <a:gdLst/>
            <a:ahLst/>
            <a:cxnLst/>
            <a:rect l="l" t="t" r="r" b="b"/>
            <a:pathLst>
              <a:path w="962659" h="858519">
                <a:moveTo>
                  <a:pt x="481330" y="0"/>
                </a:moveTo>
                <a:lnTo>
                  <a:pt x="432120" y="2215"/>
                </a:lnTo>
                <a:lnTo>
                  <a:pt x="384331" y="8719"/>
                </a:lnTo>
                <a:lnTo>
                  <a:pt x="338204" y="19295"/>
                </a:lnTo>
                <a:lnTo>
                  <a:pt x="293983" y="33728"/>
                </a:lnTo>
                <a:lnTo>
                  <a:pt x="251908" y="51802"/>
                </a:lnTo>
                <a:lnTo>
                  <a:pt x="212222" y="73301"/>
                </a:lnTo>
                <a:lnTo>
                  <a:pt x="175167" y="98010"/>
                </a:lnTo>
                <a:lnTo>
                  <a:pt x="140985" y="125714"/>
                </a:lnTo>
                <a:lnTo>
                  <a:pt x="109918" y="156196"/>
                </a:lnTo>
                <a:lnTo>
                  <a:pt x="82208" y="189241"/>
                </a:lnTo>
                <a:lnTo>
                  <a:pt x="58098" y="224633"/>
                </a:lnTo>
                <a:lnTo>
                  <a:pt x="37828" y="262157"/>
                </a:lnTo>
                <a:lnTo>
                  <a:pt x="21641" y="301598"/>
                </a:lnTo>
                <a:lnTo>
                  <a:pt x="9779" y="342739"/>
                </a:lnTo>
                <a:lnTo>
                  <a:pt x="2485" y="385364"/>
                </a:lnTo>
                <a:lnTo>
                  <a:pt x="0" y="429260"/>
                </a:lnTo>
                <a:lnTo>
                  <a:pt x="2485" y="473155"/>
                </a:lnTo>
                <a:lnTo>
                  <a:pt x="9779" y="515780"/>
                </a:lnTo>
                <a:lnTo>
                  <a:pt x="21641" y="556921"/>
                </a:lnTo>
                <a:lnTo>
                  <a:pt x="37828" y="596362"/>
                </a:lnTo>
                <a:lnTo>
                  <a:pt x="58098" y="633886"/>
                </a:lnTo>
                <a:lnTo>
                  <a:pt x="82208" y="669278"/>
                </a:lnTo>
                <a:lnTo>
                  <a:pt x="109918" y="702323"/>
                </a:lnTo>
                <a:lnTo>
                  <a:pt x="140985" y="732805"/>
                </a:lnTo>
                <a:lnTo>
                  <a:pt x="175167" y="760509"/>
                </a:lnTo>
                <a:lnTo>
                  <a:pt x="212222" y="785218"/>
                </a:lnTo>
                <a:lnTo>
                  <a:pt x="251908" y="806717"/>
                </a:lnTo>
                <a:lnTo>
                  <a:pt x="293983" y="824791"/>
                </a:lnTo>
                <a:lnTo>
                  <a:pt x="338204" y="839224"/>
                </a:lnTo>
                <a:lnTo>
                  <a:pt x="384331" y="849800"/>
                </a:lnTo>
                <a:lnTo>
                  <a:pt x="432120" y="856304"/>
                </a:lnTo>
                <a:lnTo>
                  <a:pt x="481330" y="858520"/>
                </a:lnTo>
                <a:lnTo>
                  <a:pt x="530539" y="856304"/>
                </a:lnTo>
                <a:lnTo>
                  <a:pt x="578328" y="849800"/>
                </a:lnTo>
                <a:lnTo>
                  <a:pt x="624455" y="839224"/>
                </a:lnTo>
                <a:lnTo>
                  <a:pt x="668676" y="824791"/>
                </a:lnTo>
                <a:lnTo>
                  <a:pt x="710751" y="806717"/>
                </a:lnTo>
                <a:lnTo>
                  <a:pt x="750437" y="785218"/>
                </a:lnTo>
                <a:lnTo>
                  <a:pt x="787492" y="760509"/>
                </a:lnTo>
                <a:lnTo>
                  <a:pt x="821674" y="732805"/>
                </a:lnTo>
                <a:lnTo>
                  <a:pt x="852741" y="702323"/>
                </a:lnTo>
                <a:lnTo>
                  <a:pt x="880451" y="669278"/>
                </a:lnTo>
                <a:lnTo>
                  <a:pt x="904561" y="633886"/>
                </a:lnTo>
                <a:lnTo>
                  <a:pt x="924831" y="596362"/>
                </a:lnTo>
                <a:lnTo>
                  <a:pt x="941018" y="556921"/>
                </a:lnTo>
                <a:lnTo>
                  <a:pt x="952880" y="515780"/>
                </a:lnTo>
                <a:lnTo>
                  <a:pt x="960174" y="473155"/>
                </a:lnTo>
                <a:lnTo>
                  <a:pt x="962660" y="429260"/>
                </a:lnTo>
                <a:lnTo>
                  <a:pt x="960174" y="385364"/>
                </a:lnTo>
                <a:lnTo>
                  <a:pt x="952880" y="342739"/>
                </a:lnTo>
                <a:lnTo>
                  <a:pt x="941018" y="301598"/>
                </a:lnTo>
                <a:lnTo>
                  <a:pt x="924831" y="262157"/>
                </a:lnTo>
                <a:lnTo>
                  <a:pt x="904561" y="224633"/>
                </a:lnTo>
                <a:lnTo>
                  <a:pt x="880451" y="189241"/>
                </a:lnTo>
                <a:lnTo>
                  <a:pt x="852741" y="156196"/>
                </a:lnTo>
                <a:lnTo>
                  <a:pt x="821674" y="125714"/>
                </a:lnTo>
                <a:lnTo>
                  <a:pt x="787492" y="98010"/>
                </a:lnTo>
                <a:lnTo>
                  <a:pt x="750437" y="73301"/>
                </a:lnTo>
                <a:lnTo>
                  <a:pt x="710751" y="51802"/>
                </a:lnTo>
                <a:lnTo>
                  <a:pt x="668676" y="33728"/>
                </a:lnTo>
                <a:lnTo>
                  <a:pt x="624455" y="19295"/>
                </a:lnTo>
                <a:lnTo>
                  <a:pt x="578328" y="8719"/>
                </a:lnTo>
                <a:lnTo>
                  <a:pt x="530539" y="2215"/>
                </a:lnTo>
                <a:lnTo>
                  <a:pt x="4813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4822" y="906087"/>
            <a:ext cx="721995" cy="578697"/>
          </a:xfrm>
          <a:custGeom>
            <a:avLst/>
            <a:gdLst/>
            <a:ahLst/>
            <a:cxnLst/>
            <a:rect l="l" t="t" r="r" b="b"/>
            <a:pathLst>
              <a:path w="962659" h="858519">
                <a:moveTo>
                  <a:pt x="0" y="429260"/>
                </a:moveTo>
                <a:lnTo>
                  <a:pt x="2485" y="385364"/>
                </a:lnTo>
                <a:lnTo>
                  <a:pt x="9779" y="342739"/>
                </a:lnTo>
                <a:lnTo>
                  <a:pt x="21641" y="301598"/>
                </a:lnTo>
                <a:lnTo>
                  <a:pt x="37828" y="262157"/>
                </a:lnTo>
                <a:lnTo>
                  <a:pt x="58098" y="224633"/>
                </a:lnTo>
                <a:lnTo>
                  <a:pt x="82208" y="189241"/>
                </a:lnTo>
                <a:lnTo>
                  <a:pt x="109918" y="156196"/>
                </a:lnTo>
                <a:lnTo>
                  <a:pt x="140985" y="125714"/>
                </a:lnTo>
                <a:lnTo>
                  <a:pt x="175167" y="98010"/>
                </a:lnTo>
                <a:lnTo>
                  <a:pt x="212222" y="73301"/>
                </a:lnTo>
                <a:lnTo>
                  <a:pt x="251908" y="51802"/>
                </a:lnTo>
                <a:lnTo>
                  <a:pt x="293983" y="33728"/>
                </a:lnTo>
                <a:lnTo>
                  <a:pt x="338204" y="19295"/>
                </a:lnTo>
                <a:lnTo>
                  <a:pt x="384331" y="8719"/>
                </a:lnTo>
                <a:lnTo>
                  <a:pt x="432120" y="2215"/>
                </a:lnTo>
                <a:lnTo>
                  <a:pt x="481330" y="0"/>
                </a:lnTo>
                <a:lnTo>
                  <a:pt x="530539" y="2215"/>
                </a:lnTo>
                <a:lnTo>
                  <a:pt x="578328" y="8719"/>
                </a:lnTo>
                <a:lnTo>
                  <a:pt x="624455" y="19295"/>
                </a:lnTo>
                <a:lnTo>
                  <a:pt x="668676" y="33728"/>
                </a:lnTo>
                <a:lnTo>
                  <a:pt x="710751" y="51802"/>
                </a:lnTo>
                <a:lnTo>
                  <a:pt x="750437" y="73301"/>
                </a:lnTo>
                <a:lnTo>
                  <a:pt x="787492" y="98010"/>
                </a:lnTo>
                <a:lnTo>
                  <a:pt x="821674" y="125714"/>
                </a:lnTo>
                <a:lnTo>
                  <a:pt x="852741" y="156196"/>
                </a:lnTo>
                <a:lnTo>
                  <a:pt x="880451" y="189241"/>
                </a:lnTo>
                <a:lnTo>
                  <a:pt x="904561" y="224633"/>
                </a:lnTo>
                <a:lnTo>
                  <a:pt x="924831" y="262157"/>
                </a:lnTo>
                <a:lnTo>
                  <a:pt x="941018" y="301598"/>
                </a:lnTo>
                <a:lnTo>
                  <a:pt x="952880" y="342739"/>
                </a:lnTo>
                <a:lnTo>
                  <a:pt x="960174" y="385364"/>
                </a:lnTo>
                <a:lnTo>
                  <a:pt x="962660" y="429260"/>
                </a:lnTo>
                <a:lnTo>
                  <a:pt x="960174" y="473155"/>
                </a:lnTo>
                <a:lnTo>
                  <a:pt x="952880" y="515780"/>
                </a:lnTo>
                <a:lnTo>
                  <a:pt x="941018" y="556921"/>
                </a:lnTo>
                <a:lnTo>
                  <a:pt x="924831" y="596362"/>
                </a:lnTo>
                <a:lnTo>
                  <a:pt x="904561" y="633886"/>
                </a:lnTo>
                <a:lnTo>
                  <a:pt x="880451" y="669278"/>
                </a:lnTo>
                <a:lnTo>
                  <a:pt x="852741" y="702323"/>
                </a:lnTo>
                <a:lnTo>
                  <a:pt x="821674" y="732805"/>
                </a:lnTo>
                <a:lnTo>
                  <a:pt x="787492" y="760509"/>
                </a:lnTo>
                <a:lnTo>
                  <a:pt x="750437" y="785218"/>
                </a:lnTo>
                <a:lnTo>
                  <a:pt x="710751" y="806717"/>
                </a:lnTo>
                <a:lnTo>
                  <a:pt x="668676" y="824791"/>
                </a:lnTo>
                <a:lnTo>
                  <a:pt x="624455" y="839224"/>
                </a:lnTo>
                <a:lnTo>
                  <a:pt x="578328" y="849800"/>
                </a:lnTo>
                <a:lnTo>
                  <a:pt x="530539" y="856304"/>
                </a:lnTo>
                <a:lnTo>
                  <a:pt x="481330" y="858520"/>
                </a:lnTo>
                <a:lnTo>
                  <a:pt x="432120" y="856304"/>
                </a:lnTo>
                <a:lnTo>
                  <a:pt x="384331" y="849800"/>
                </a:lnTo>
                <a:lnTo>
                  <a:pt x="338204" y="839224"/>
                </a:lnTo>
                <a:lnTo>
                  <a:pt x="293983" y="824791"/>
                </a:lnTo>
                <a:lnTo>
                  <a:pt x="251908" y="806717"/>
                </a:lnTo>
                <a:lnTo>
                  <a:pt x="212222" y="785218"/>
                </a:lnTo>
                <a:lnTo>
                  <a:pt x="175167" y="760509"/>
                </a:lnTo>
                <a:lnTo>
                  <a:pt x="140985" y="732805"/>
                </a:lnTo>
                <a:lnTo>
                  <a:pt x="109918" y="702323"/>
                </a:lnTo>
                <a:lnTo>
                  <a:pt x="82208" y="669278"/>
                </a:lnTo>
                <a:lnTo>
                  <a:pt x="58098" y="633886"/>
                </a:lnTo>
                <a:lnTo>
                  <a:pt x="37828" y="596362"/>
                </a:lnTo>
                <a:lnTo>
                  <a:pt x="21641" y="556921"/>
                </a:lnTo>
                <a:lnTo>
                  <a:pt x="9779" y="515780"/>
                </a:lnTo>
                <a:lnTo>
                  <a:pt x="2485" y="473155"/>
                </a:lnTo>
                <a:lnTo>
                  <a:pt x="0" y="42926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5" name="object 25"/>
          <p:cNvSpPr txBox="1"/>
          <p:nvPr/>
        </p:nvSpPr>
        <p:spPr>
          <a:xfrm>
            <a:off x="4429125" y="968871"/>
            <a:ext cx="514349" cy="346970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16667">
              <a:spcBef>
                <a:spcPts val="66"/>
              </a:spcBef>
            </a:pPr>
            <a:r>
              <a:rPr sz="1100" b="1" spc="-7" dirty="0">
                <a:solidFill>
                  <a:srgbClr val="FFFFFF"/>
                </a:solidFill>
                <a:latin typeface="Calibri"/>
                <a:cs typeface="Calibri"/>
              </a:rPr>
              <a:t>2019+</a:t>
            </a:r>
            <a:endParaRPr sz="1100" dirty="0">
              <a:latin typeface="Calibri"/>
              <a:cs typeface="Calibri"/>
            </a:endParaRPr>
          </a:p>
          <a:p>
            <a:pPr marL="8334"/>
            <a:r>
              <a:rPr sz="1100" b="1" spc="-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b="1" spc="-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spc="-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12218" y="2944371"/>
            <a:ext cx="946785" cy="268605"/>
          </a:xfrm>
          <a:custGeom>
            <a:avLst/>
            <a:gdLst/>
            <a:ahLst/>
            <a:cxnLst/>
            <a:rect l="l" t="t" r="r" b="b"/>
            <a:pathLst>
              <a:path w="1262379" h="477520">
                <a:moveTo>
                  <a:pt x="1262379" y="238760"/>
                </a:moveTo>
                <a:lnTo>
                  <a:pt x="0" y="238760"/>
                </a:lnTo>
                <a:lnTo>
                  <a:pt x="631189" y="477520"/>
                </a:lnTo>
                <a:lnTo>
                  <a:pt x="1262379" y="238760"/>
                </a:lnTo>
                <a:close/>
              </a:path>
              <a:path w="1262379" h="477520">
                <a:moveTo>
                  <a:pt x="946784" y="0"/>
                </a:moveTo>
                <a:lnTo>
                  <a:pt x="315594" y="0"/>
                </a:lnTo>
                <a:lnTo>
                  <a:pt x="315594" y="238760"/>
                </a:lnTo>
                <a:lnTo>
                  <a:pt x="946784" y="238760"/>
                </a:lnTo>
                <a:lnTo>
                  <a:pt x="9467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2218" y="2944371"/>
            <a:ext cx="946785" cy="268605"/>
          </a:xfrm>
          <a:custGeom>
            <a:avLst/>
            <a:gdLst/>
            <a:ahLst/>
            <a:cxnLst/>
            <a:rect l="l" t="t" r="r" b="b"/>
            <a:pathLst>
              <a:path w="1262379" h="477520">
                <a:moveTo>
                  <a:pt x="0" y="238760"/>
                </a:moveTo>
                <a:lnTo>
                  <a:pt x="315594" y="238760"/>
                </a:lnTo>
                <a:lnTo>
                  <a:pt x="315594" y="0"/>
                </a:lnTo>
                <a:lnTo>
                  <a:pt x="946784" y="0"/>
                </a:lnTo>
                <a:lnTo>
                  <a:pt x="946784" y="238760"/>
                </a:lnTo>
                <a:lnTo>
                  <a:pt x="1262379" y="238760"/>
                </a:lnTo>
                <a:lnTo>
                  <a:pt x="631189" y="477520"/>
                </a:lnTo>
                <a:lnTo>
                  <a:pt x="0" y="23876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72000" y="2924944"/>
            <a:ext cx="4564571" cy="854801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460856" algn="ctr"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8334" marR="3333"/>
            <a:r>
              <a:rPr sz="1400" b="1" spc="-16" dirty="0">
                <a:latin typeface="Calibri"/>
                <a:cs typeface="Calibri"/>
              </a:rPr>
              <a:t>50%-NYA </a:t>
            </a:r>
            <a:r>
              <a:rPr sz="1400" b="1" spc="-10" dirty="0">
                <a:latin typeface="Calibri"/>
                <a:cs typeface="Calibri"/>
              </a:rPr>
              <a:t>WAJIB </a:t>
            </a:r>
            <a:r>
              <a:rPr sz="1400" b="1" dirty="0">
                <a:latin typeface="Calibri"/>
                <a:cs typeface="Calibri"/>
              </a:rPr>
              <a:t>DIPENUHI </a:t>
            </a:r>
            <a:r>
              <a:rPr sz="1400" b="1" spc="-7" dirty="0">
                <a:latin typeface="Calibri"/>
                <a:cs typeface="Calibri"/>
              </a:rPr>
              <a:t>DARI </a:t>
            </a:r>
            <a:r>
              <a:rPr sz="1400" b="1" spc="-3" dirty="0">
                <a:latin typeface="Calibri"/>
                <a:cs typeface="Calibri"/>
              </a:rPr>
              <a:t>JIB DENGAN </a:t>
            </a:r>
            <a:r>
              <a:rPr sz="1400" b="1" spc="-20" dirty="0">
                <a:latin typeface="Calibri"/>
                <a:cs typeface="Calibri"/>
              </a:rPr>
              <a:t>FAKTOR  </a:t>
            </a:r>
            <a:r>
              <a:rPr sz="1400" b="1" spc="-16" dirty="0">
                <a:latin typeface="Calibri"/>
                <a:cs typeface="Calibri"/>
              </a:rPr>
              <a:t>DAMPAK </a:t>
            </a:r>
            <a:r>
              <a:rPr sz="1400" b="1" spc="-7" dirty="0">
                <a:latin typeface="Calibri"/>
                <a:cs typeface="Calibri"/>
              </a:rPr>
              <a:t>SESUAI </a:t>
            </a:r>
            <a:r>
              <a:rPr sz="1400" b="1" spc="-3" dirty="0">
                <a:latin typeface="Calibri"/>
                <a:cs typeface="Calibri"/>
              </a:rPr>
              <a:t>KLASTER </a:t>
            </a:r>
            <a:r>
              <a:rPr sz="1400" b="1" spc="-7" dirty="0">
                <a:latin typeface="Calibri"/>
                <a:cs typeface="Calibri"/>
              </a:rPr>
              <a:t>BIDANG</a:t>
            </a:r>
            <a:r>
              <a:rPr sz="1400" b="1" spc="-46" dirty="0">
                <a:latin typeface="Calibri"/>
                <a:cs typeface="Calibri"/>
              </a:rPr>
              <a:t> </a:t>
            </a:r>
            <a:r>
              <a:rPr sz="1400" b="1" spc="-16" dirty="0">
                <a:latin typeface="Calibri"/>
                <a:cs typeface="Calibri"/>
              </a:rPr>
              <a:t>ILMUNYA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05" y="10000"/>
            <a:ext cx="9144000" cy="294323"/>
          </a:xfrm>
          <a:custGeom>
            <a:avLst/>
            <a:gdLst/>
            <a:ahLst/>
            <a:cxnLst/>
            <a:rect l="l" t="t" r="r" b="b"/>
            <a:pathLst>
              <a:path w="12192000" h="523240">
                <a:moveTo>
                  <a:pt x="0" y="523240"/>
                </a:moveTo>
                <a:lnTo>
                  <a:pt x="12192000" y="523240"/>
                </a:lnTo>
                <a:lnTo>
                  <a:pt x="12192000" y="0"/>
                </a:lnTo>
                <a:lnTo>
                  <a:pt x="0" y="0"/>
                </a:lnTo>
                <a:lnTo>
                  <a:pt x="0" y="523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19300" y="-46"/>
            <a:ext cx="8906828" cy="28541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800" spc="-3" dirty="0">
                <a:solidFill>
                  <a:srgbClr val="000000"/>
                </a:solidFill>
              </a:rPr>
              <a:t>❸.2.1. </a:t>
            </a:r>
            <a:r>
              <a:rPr sz="1800" spc="-56" dirty="0">
                <a:solidFill>
                  <a:srgbClr val="000000"/>
                </a:solidFill>
              </a:rPr>
              <a:t>SYARAT </a:t>
            </a:r>
            <a:r>
              <a:rPr sz="1800" spc="-20" dirty="0">
                <a:solidFill>
                  <a:srgbClr val="000000"/>
                </a:solidFill>
              </a:rPr>
              <a:t>TAMBAHAN: </a:t>
            </a:r>
            <a:r>
              <a:rPr sz="1800" spc="-7" dirty="0">
                <a:solidFill>
                  <a:srgbClr val="000000"/>
                </a:solidFill>
              </a:rPr>
              <a:t>UNTUK KELOMPOK </a:t>
            </a:r>
            <a:r>
              <a:rPr sz="1800" spc="-26" dirty="0">
                <a:solidFill>
                  <a:srgbClr val="000000"/>
                </a:solidFill>
              </a:rPr>
              <a:t>LUAR </a:t>
            </a:r>
            <a:r>
              <a:rPr sz="1800" spc="-10" dirty="0">
                <a:solidFill>
                  <a:srgbClr val="000000"/>
                </a:solidFill>
              </a:rPr>
              <a:t>BIASA </a:t>
            </a:r>
            <a:r>
              <a:rPr sz="1800" spc="-26" dirty="0">
                <a:solidFill>
                  <a:srgbClr val="000000"/>
                </a:solidFill>
              </a:rPr>
              <a:t>(LONCAT</a:t>
            </a:r>
            <a:r>
              <a:rPr sz="1800" spc="207" dirty="0">
                <a:solidFill>
                  <a:srgbClr val="000000"/>
                </a:solidFill>
              </a:rPr>
              <a:t> </a:t>
            </a:r>
            <a:r>
              <a:rPr sz="1800" spc="-46" dirty="0">
                <a:solidFill>
                  <a:srgbClr val="000000"/>
                </a:solidFill>
              </a:rPr>
              <a:t>JABATAN)</a:t>
            </a:r>
            <a:endParaRPr sz="1800" dirty="0"/>
          </a:p>
        </p:txBody>
      </p:sp>
      <p:sp>
        <p:nvSpPr>
          <p:cNvPr id="31" name="object 31"/>
          <p:cNvSpPr/>
          <p:nvPr/>
        </p:nvSpPr>
        <p:spPr>
          <a:xfrm>
            <a:off x="3349408" y="2040886"/>
            <a:ext cx="1525666" cy="1316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40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64"/>
            <a:ext cx="9145905" cy="446585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2279"/>
                </a:moveTo>
                <a:lnTo>
                  <a:pt x="12192000" y="462279"/>
                </a:lnTo>
                <a:lnTo>
                  <a:pt x="12192000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1249"/>
            <a:ext cx="4278154" cy="208598"/>
          </a:xfrm>
          <a:custGeom>
            <a:avLst/>
            <a:gdLst/>
            <a:ahLst/>
            <a:cxnLst/>
            <a:rect l="l" t="t" r="r" b="b"/>
            <a:pathLst>
              <a:path w="5704205" h="370839">
                <a:moveTo>
                  <a:pt x="0" y="370839"/>
                </a:moveTo>
                <a:lnTo>
                  <a:pt x="5704078" y="370839"/>
                </a:lnTo>
                <a:lnTo>
                  <a:pt x="570407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8058" y="851249"/>
            <a:ext cx="4866323" cy="208598"/>
          </a:xfrm>
          <a:custGeom>
            <a:avLst/>
            <a:gdLst/>
            <a:ahLst/>
            <a:cxnLst/>
            <a:rect l="l" t="t" r="r" b="b"/>
            <a:pathLst>
              <a:path w="6488430" h="370839">
                <a:moveTo>
                  <a:pt x="0" y="370839"/>
                </a:moveTo>
                <a:lnTo>
                  <a:pt x="6487922" y="370839"/>
                </a:lnTo>
                <a:lnTo>
                  <a:pt x="648792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59840"/>
            <a:ext cx="4278154" cy="2797850"/>
          </a:xfrm>
          <a:custGeom>
            <a:avLst/>
            <a:gdLst/>
            <a:ahLst/>
            <a:cxnLst/>
            <a:rect l="l" t="t" r="r" b="b"/>
            <a:pathLst>
              <a:path w="5704205" h="4973955">
                <a:moveTo>
                  <a:pt x="5704078" y="4973838"/>
                </a:moveTo>
                <a:lnTo>
                  <a:pt x="5704078" y="0"/>
                </a:lnTo>
                <a:lnTo>
                  <a:pt x="0" y="0"/>
                </a:lnTo>
                <a:lnTo>
                  <a:pt x="0" y="4973838"/>
                </a:lnTo>
                <a:lnTo>
                  <a:pt x="5704078" y="4973838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8058" y="1059840"/>
            <a:ext cx="4866323" cy="2797850"/>
          </a:xfrm>
          <a:custGeom>
            <a:avLst/>
            <a:gdLst/>
            <a:ahLst/>
            <a:cxnLst/>
            <a:rect l="l" t="t" r="r" b="b"/>
            <a:pathLst>
              <a:path w="6488430" h="4973955">
                <a:moveTo>
                  <a:pt x="6487922" y="4973838"/>
                </a:moveTo>
                <a:lnTo>
                  <a:pt x="6487922" y="0"/>
                </a:lnTo>
                <a:lnTo>
                  <a:pt x="0" y="0"/>
                </a:lnTo>
                <a:lnTo>
                  <a:pt x="0" y="4973838"/>
                </a:lnTo>
                <a:lnTo>
                  <a:pt x="6487922" y="4973838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59847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1249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" y="476672"/>
            <a:ext cx="9143999" cy="865060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7504">
              <a:spcBef>
                <a:spcPts val="66"/>
              </a:spcBef>
            </a:pPr>
            <a:r>
              <a:rPr sz="1600" b="1" spc="-3" dirty="0">
                <a:latin typeface="Calibri"/>
                <a:cs typeface="Calibri"/>
              </a:rPr>
              <a:t>❸.2.2. </a:t>
            </a:r>
            <a:r>
              <a:rPr sz="1600" b="1" spc="-46" dirty="0">
                <a:latin typeface="Calibri"/>
                <a:cs typeface="Calibri"/>
              </a:rPr>
              <a:t>SYARAT </a:t>
            </a:r>
            <a:r>
              <a:rPr sz="1600" b="1" spc="-16" dirty="0">
                <a:latin typeface="Calibri"/>
                <a:cs typeface="Calibri"/>
              </a:rPr>
              <a:t>TAMBAHAN: </a:t>
            </a:r>
            <a:r>
              <a:rPr sz="1600" b="1" spc="-7" dirty="0">
                <a:latin typeface="Calibri"/>
                <a:cs typeface="Calibri"/>
              </a:rPr>
              <a:t>UNTUK </a:t>
            </a:r>
            <a:r>
              <a:rPr sz="1600" b="1" spc="-3" dirty="0">
                <a:latin typeface="Calibri"/>
                <a:cs typeface="Calibri"/>
              </a:rPr>
              <a:t>KELOMPOK </a:t>
            </a:r>
            <a:r>
              <a:rPr sz="1600" b="1" spc="-20" dirty="0">
                <a:latin typeface="Calibri"/>
                <a:cs typeface="Calibri"/>
              </a:rPr>
              <a:t>LUAR </a:t>
            </a:r>
            <a:r>
              <a:rPr sz="1600" b="1" spc="-3" dirty="0">
                <a:latin typeface="Calibri"/>
                <a:cs typeface="Calibri"/>
              </a:rPr>
              <a:t>BIASA </a:t>
            </a:r>
            <a:r>
              <a:rPr sz="1600" b="1" spc="-7" dirty="0">
                <a:latin typeface="Calibri"/>
                <a:cs typeface="Calibri"/>
              </a:rPr>
              <a:t>(MASA KERJA </a:t>
            </a:r>
            <a:r>
              <a:rPr sz="1600" b="1" dirty="0">
                <a:latin typeface="Calibri"/>
                <a:cs typeface="Calibri"/>
              </a:rPr>
              <a:t>AKTIF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3" dirty="0">
                <a:latin typeface="Calibri"/>
                <a:cs typeface="Calibri"/>
              </a:rPr>
              <a:t>MINIMUM)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873"/>
              </a:spcBef>
              <a:tabLst>
                <a:tab pos="3821853" algn="l"/>
              </a:tabLst>
            </a:pP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600" b="1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2014/2015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600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600" dirty="0">
              <a:latin typeface="Calibri"/>
              <a:cs typeface="Calibri"/>
            </a:endParaRPr>
          </a:p>
          <a:p>
            <a:pPr marL="8334">
              <a:spcBef>
                <a:spcPts val="515"/>
              </a:spcBef>
              <a:tabLst>
                <a:tab pos="3751850" algn="l"/>
              </a:tabLst>
            </a:pPr>
            <a:r>
              <a:rPr sz="1200" b="1" dirty="0">
                <a:latin typeface="Calibri"/>
                <a:cs typeface="Calibri"/>
              </a:rPr>
              <a:t>3.2.1.1. </a:t>
            </a:r>
            <a:r>
              <a:rPr sz="1200" b="1" spc="-7" dirty="0">
                <a:latin typeface="Calibri"/>
                <a:cs typeface="Calibri"/>
              </a:rPr>
              <a:t>KELOMPOK </a:t>
            </a:r>
            <a:r>
              <a:rPr sz="1200" b="1" spc="-3" dirty="0">
                <a:latin typeface="Calibri"/>
                <a:cs typeface="Calibri"/>
              </a:rPr>
              <a:t>MASA </a:t>
            </a:r>
            <a:r>
              <a:rPr sz="1200" b="1" spc="-7" dirty="0">
                <a:latin typeface="Calibri"/>
                <a:cs typeface="Calibri"/>
              </a:rPr>
              <a:t>KERJA </a:t>
            </a:r>
            <a:r>
              <a:rPr sz="1200" b="1" dirty="0">
                <a:latin typeface="Calibri"/>
                <a:cs typeface="Calibri"/>
              </a:rPr>
              <a:t>AKTIF MINIMUM:</a:t>
            </a:r>
            <a:r>
              <a:rPr sz="1200" b="1" spc="-16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3" dirty="0">
                <a:latin typeface="Calibri"/>
                <a:cs typeface="Calibri"/>
              </a:rPr>
              <a:t>GB	</a:t>
            </a:r>
            <a:r>
              <a:rPr sz="1200" b="1" dirty="0">
                <a:latin typeface="Calibri"/>
                <a:cs typeface="Calibri"/>
              </a:rPr>
              <a:t>3.2.1.1. </a:t>
            </a:r>
            <a:r>
              <a:rPr sz="1200" b="1" spc="-7" dirty="0">
                <a:latin typeface="Calibri"/>
                <a:cs typeface="Calibri"/>
              </a:rPr>
              <a:t>KELOMPOK </a:t>
            </a:r>
            <a:r>
              <a:rPr sz="1200" b="1" spc="-3" dirty="0">
                <a:latin typeface="Calibri"/>
                <a:cs typeface="Calibri"/>
              </a:rPr>
              <a:t>MASA </a:t>
            </a:r>
            <a:r>
              <a:rPr sz="1200" b="1" spc="-7" dirty="0">
                <a:latin typeface="Calibri"/>
                <a:cs typeface="Calibri"/>
              </a:rPr>
              <a:t>KERJA </a:t>
            </a:r>
            <a:r>
              <a:rPr sz="1200" b="1" dirty="0">
                <a:latin typeface="Calibri"/>
                <a:cs typeface="Calibri"/>
              </a:rPr>
              <a:t>AKTIF MINIMUM: KE</a:t>
            </a:r>
            <a:r>
              <a:rPr sz="1200" b="1" spc="-49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GB</a:t>
            </a:r>
            <a:r>
              <a:rPr sz="1200" b="1" dirty="0">
                <a:latin typeface="Symbol"/>
                <a:cs typeface="Symbol"/>
              </a:rPr>
              <a:t></a:t>
            </a:r>
            <a:r>
              <a:rPr sz="1200" b="1" dirty="0">
                <a:latin typeface="Calibri"/>
                <a:cs typeface="Calibri"/>
              </a:rPr>
              <a:t>20TH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4815" y="4997790"/>
            <a:ext cx="4762499" cy="1239522"/>
          </a:xfrm>
          <a:custGeom>
            <a:avLst/>
            <a:gdLst/>
            <a:ahLst/>
            <a:cxnLst/>
            <a:rect l="l" t="t" r="r" b="b"/>
            <a:pathLst>
              <a:path w="6489700" h="4526280">
                <a:moveTo>
                  <a:pt x="0" y="4526280"/>
                </a:moveTo>
                <a:lnTo>
                  <a:pt x="6489700" y="4526280"/>
                </a:lnTo>
                <a:lnTo>
                  <a:pt x="64897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94154" y="1412776"/>
            <a:ext cx="4849845" cy="1301077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400" b="1" spc="-3" dirty="0">
                <a:latin typeface="Arial Narrow"/>
                <a:cs typeface="Arial Narrow"/>
              </a:rPr>
              <a:t>(A). </a:t>
            </a:r>
            <a:r>
              <a:rPr sz="1400" b="1" spc="-7" dirty="0">
                <a:latin typeface="Arial Narrow"/>
                <a:cs typeface="Arial Narrow"/>
              </a:rPr>
              <a:t>KARIL </a:t>
            </a:r>
            <a:r>
              <a:rPr sz="1400" b="1" spc="-26" dirty="0">
                <a:latin typeface="Arial Narrow"/>
                <a:cs typeface="Arial Narrow"/>
              </a:rPr>
              <a:t>SYARAT </a:t>
            </a:r>
            <a:r>
              <a:rPr sz="1400" b="1" spc="-3" dirty="0">
                <a:latin typeface="Arial Narrow"/>
                <a:cs typeface="Arial Narrow"/>
              </a:rPr>
              <a:t>KHUSUS: DI </a:t>
            </a:r>
            <a:r>
              <a:rPr sz="1400" b="1" spc="-7" dirty="0">
                <a:latin typeface="Arial Narrow"/>
                <a:cs typeface="Arial Narrow"/>
              </a:rPr>
              <a:t>JURNAL</a:t>
            </a:r>
            <a:r>
              <a:rPr sz="1400" b="1" spc="79" dirty="0">
                <a:latin typeface="Arial Narrow"/>
                <a:cs typeface="Arial Narrow"/>
              </a:rPr>
              <a:t> </a:t>
            </a:r>
            <a:r>
              <a:rPr sz="1400" b="1" spc="-3" dirty="0">
                <a:latin typeface="Arial Narrow"/>
                <a:cs typeface="Arial Narrow"/>
              </a:rPr>
              <a:t>INTERNASIONAL</a:t>
            </a:r>
            <a:endParaRPr sz="1400" dirty="0">
              <a:latin typeface="Arial Narrow"/>
              <a:cs typeface="Arial Narrow"/>
            </a:endParaRPr>
          </a:p>
          <a:p>
            <a:pPr marL="220011" marR="3333">
              <a:spcBef>
                <a:spcPts val="3"/>
              </a:spcBef>
            </a:pPr>
            <a:r>
              <a:rPr sz="1400" b="1" spc="-10" dirty="0">
                <a:latin typeface="Arial Narrow"/>
                <a:cs typeface="Arial Narrow"/>
              </a:rPr>
              <a:t>BEREPUTASI</a:t>
            </a:r>
            <a:r>
              <a:rPr sz="1400" spc="-10" dirty="0">
                <a:latin typeface="Arial Narrow"/>
                <a:cs typeface="Arial Narrow"/>
              </a:rPr>
              <a:t>, </a:t>
            </a:r>
            <a:r>
              <a:rPr sz="1400" spc="-3" dirty="0">
                <a:latin typeface="Arial Narrow"/>
                <a:cs typeface="Arial Narrow"/>
              </a:rPr>
              <a:t>yaitu </a:t>
            </a:r>
            <a:r>
              <a:rPr sz="1400" spc="-7" dirty="0">
                <a:latin typeface="Arial Narrow"/>
                <a:cs typeface="Arial Narrow"/>
              </a:rPr>
              <a:t>Jurnal </a:t>
            </a:r>
            <a:r>
              <a:rPr sz="1400" spc="-13" dirty="0">
                <a:latin typeface="Arial Narrow"/>
                <a:cs typeface="Arial Narrow"/>
              </a:rPr>
              <a:t>Terindeks </a:t>
            </a:r>
            <a:r>
              <a:rPr sz="1400" spc="-7" dirty="0">
                <a:latin typeface="Arial Narrow"/>
                <a:cs typeface="Arial Narrow"/>
              </a:rPr>
              <a:t>dalam </a:t>
            </a:r>
            <a:r>
              <a:rPr sz="1400" spc="-3" dirty="0">
                <a:latin typeface="Arial Narrow"/>
                <a:cs typeface="Arial Narrow"/>
              </a:rPr>
              <a:t>basis data internasional  </a:t>
            </a:r>
            <a:r>
              <a:rPr sz="1400" spc="-7" dirty="0">
                <a:latin typeface="Arial Narrow"/>
                <a:cs typeface="Arial Narrow"/>
              </a:rPr>
              <a:t>bereputasi yang </a:t>
            </a:r>
            <a:r>
              <a:rPr sz="1400" spc="-3" dirty="0">
                <a:latin typeface="Arial Narrow"/>
                <a:cs typeface="Arial Narrow"/>
              </a:rPr>
              <a:t>diakui oleh Kemenristekdikti </a:t>
            </a:r>
            <a:r>
              <a:rPr sz="1400" spc="-7" dirty="0">
                <a:latin typeface="Arial Narrow"/>
                <a:cs typeface="Arial Narrow"/>
              </a:rPr>
              <a:t>(</a:t>
            </a:r>
            <a:r>
              <a:rPr sz="1400" i="1" spc="-7" dirty="0">
                <a:latin typeface="Arial Narrow"/>
                <a:cs typeface="Arial Narrow"/>
              </a:rPr>
              <a:t>Web of </a:t>
            </a:r>
            <a:r>
              <a:rPr sz="1400" i="1" spc="-3" dirty="0">
                <a:latin typeface="Arial Narrow"/>
                <a:cs typeface="Arial Narrow"/>
              </a:rPr>
              <a:t>Science </a:t>
            </a:r>
            <a:r>
              <a:rPr sz="1400" spc="-7" dirty="0">
                <a:latin typeface="Arial Narrow"/>
                <a:cs typeface="Arial Narrow"/>
              </a:rPr>
              <a:t>dan/atau  </a:t>
            </a:r>
            <a:r>
              <a:rPr sz="1400" i="1" spc="-3" dirty="0">
                <a:latin typeface="Arial Narrow"/>
                <a:cs typeface="Arial Narrow"/>
              </a:rPr>
              <a:t>Scopus</a:t>
            </a:r>
            <a:r>
              <a:rPr sz="1400" spc="-3" dirty="0">
                <a:latin typeface="Arial Narrow"/>
                <a:cs typeface="Arial Narrow"/>
              </a:rPr>
              <a:t>) </a:t>
            </a:r>
            <a:r>
              <a:rPr sz="1400" spc="-7" dirty="0">
                <a:latin typeface="Arial Narrow"/>
                <a:cs typeface="Arial Narrow"/>
              </a:rPr>
              <a:t>dengan </a:t>
            </a:r>
            <a:r>
              <a:rPr sz="1400" spc="-3" dirty="0">
                <a:latin typeface="Arial Narrow"/>
                <a:cs typeface="Arial Narrow"/>
              </a:rPr>
              <a:t>SJR jurnal JIF </a:t>
            </a:r>
            <a:r>
              <a:rPr sz="1400" spc="-7" dirty="0">
                <a:latin typeface="Arial Narrow"/>
                <a:cs typeface="Arial Narrow"/>
              </a:rPr>
              <a:t>WoS </a:t>
            </a:r>
            <a:r>
              <a:rPr sz="1400" spc="-3" dirty="0">
                <a:latin typeface="Arial Narrow"/>
                <a:cs typeface="Arial Narrow"/>
              </a:rPr>
              <a:t>SESUAI BIDANG </a:t>
            </a:r>
            <a:r>
              <a:rPr sz="1400" spc="-10" dirty="0">
                <a:latin typeface="Arial Narrow"/>
                <a:cs typeface="Arial Narrow"/>
              </a:rPr>
              <a:t>ILMUNYA. </a:t>
            </a:r>
            <a:r>
              <a:rPr sz="1400" spc="-7" dirty="0">
                <a:latin typeface="Arial Narrow"/>
                <a:cs typeface="Arial Narrow"/>
              </a:rPr>
              <a:t>Tidak  </a:t>
            </a:r>
            <a:r>
              <a:rPr sz="1400" spc="-3" dirty="0">
                <a:latin typeface="Arial Narrow"/>
                <a:cs typeface="Arial Narrow"/>
              </a:rPr>
              <a:t>termasuk </a:t>
            </a:r>
            <a:r>
              <a:rPr sz="1400" spc="-7" dirty="0">
                <a:latin typeface="Arial Narrow"/>
                <a:cs typeface="Arial Narrow"/>
              </a:rPr>
              <a:t>dalam </a:t>
            </a:r>
            <a:r>
              <a:rPr sz="1400" spc="-3" dirty="0">
                <a:latin typeface="Arial Narrow"/>
                <a:cs typeface="Arial Narrow"/>
              </a:rPr>
              <a:t>kriteria ini </a:t>
            </a:r>
            <a:r>
              <a:rPr sz="1400" spc="-7" dirty="0">
                <a:latin typeface="Arial Narrow"/>
                <a:cs typeface="Arial Narrow"/>
              </a:rPr>
              <a:t>adalah </a:t>
            </a:r>
            <a:r>
              <a:rPr sz="1400" spc="-3" dirty="0">
                <a:latin typeface="Arial Narrow"/>
                <a:cs typeface="Arial Narrow"/>
              </a:rPr>
              <a:t>jurnal </a:t>
            </a:r>
            <a:r>
              <a:rPr sz="1400" spc="-7" dirty="0">
                <a:latin typeface="Arial Narrow"/>
                <a:cs typeface="Arial Narrow"/>
              </a:rPr>
              <a:t>berstatus </a:t>
            </a:r>
            <a:r>
              <a:rPr sz="1400" i="1" spc="-7" dirty="0">
                <a:latin typeface="Arial Narrow"/>
                <a:cs typeface="Arial Narrow"/>
              </a:rPr>
              <a:t>coverage discontinued </a:t>
            </a:r>
            <a:r>
              <a:rPr sz="1400" spc="-10" dirty="0">
                <a:latin typeface="Arial Narrow"/>
                <a:cs typeface="Arial Narrow"/>
              </a:rPr>
              <a:t>dan  </a:t>
            </a:r>
            <a:r>
              <a:rPr sz="1400" i="1" spc="-3" dirty="0">
                <a:latin typeface="Arial Narrow"/>
                <a:cs typeface="Arial Narrow"/>
              </a:rPr>
              <a:t>cancelled </a:t>
            </a:r>
            <a:r>
              <a:rPr sz="1400" spc="-3" dirty="0">
                <a:latin typeface="Arial Narrow"/>
                <a:cs typeface="Arial Narrow"/>
              </a:rPr>
              <a:t>di Scopus/</a:t>
            </a:r>
            <a:r>
              <a:rPr sz="1400" i="1" spc="-3" dirty="0">
                <a:latin typeface="Arial Narrow"/>
                <a:cs typeface="Arial Narrow"/>
              </a:rPr>
              <a:t>SCImagojr</a:t>
            </a:r>
            <a:r>
              <a:rPr sz="1400" spc="-3" dirty="0">
                <a:latin typeface="Arial Narrow"/>
                <a:cs typeface="Arial Narrow"/>
              </a:rPr>
              <a:t>;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7" dirty="0">
                <a:latin typeface="Arial Narrow"/>
                <a:cs typeface="Arial Narrow"/>
              </a:rPr>
              <a:t>dan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4155" y="4997790"/>
            <a:ext cx="4703159" cy="1239522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220011" marR="3333" indent="-211677">
              <a:spcBef>
                <a:spcPts val="66"/>
              </a:spcBef>
            </a:pPr>
            <a:r>
              <a:rPr sz="1600" b="1" spc="-3" dirty="0">
                <a:latin typeface="Arial Narrow"/>
                <a:cs typeface="Arial Narrow"/>
              </a:rPr>
              <a:t>(B). </a:t>
            </a:r>
            <a:r>
              <a:rPr sz="1600" b="1" spc="-7" dirty="0">
                <a:latin typeface="Arial Narrow"/>
                <a:cs typeface="Arial Narrow"/>
              </a:rPr>
              <a:t>Melampirkan </a:t>
            </a:r>
            <a:r>
              <a:rPr sz="1600" b="1" spc="-3" dirty="0">
                <a:latin typeface="Arial Narrow"/>
                <a:cs typeface="Arial Narrow"/>
              </a:rPr>
              <a:t>bukti proses </a:t>
            </a:r>
            <a:r>
              <a:rPr sz="1600" b="1" spc="-7" dirty="0">
                <a:latin typeface="Arial Narrow"/>
                <a:cs typeface="Arial Narrow"/>
              </a:rPr>
              <a:t>pembimbingan </a:t>
            </a:r>
            <a:r>
              <a:rPr sz="1600" b="1" spc="-3" dirty="0">
                <a:latin typeface="Arial Narrow"/>
                <a:cs typeface="Arial Narrow"/>
              </a:rPr>
              <a:t>paling </a:t>
            </a:r>
            <a:r>
              <a:rPr sz="1600" b="1" spc="-7" dirty="0">
                <a:latin typeface="Arial Narrow"/>
                <a:cs typeface="Arial Narrow"/>
              </a:rPr>
              <a:t>sedikit </a:t>
            </a:r>
            <a:r>
              <a:rPr sz="1600" b="1" u="sng" spc="-3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setara </a:t>
            </a:r>
            <a:r>
              <a:rPr sz="1600" b="1" u="sng" spc="-7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80 (delapan  </a:t>
            </a:r>
            <a:r>
              <a:rPr sz="1600" b="1" u="sng" spc="-3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puluh) angka kredit</a:t>
            </a:r>
            <a:r>
              <a:rPr sz="1600" b="1" spc="-3" dirty="0">
                <a:latin typeface="Arial Narrow"/>
                <a:cs typeface="Arial Narrow"/>
              </a:rPr>
              <a:t> yang </a:t>
            </a:r>
            <a:r>
              <a:rPr sz="1600" b="1" spc="-7" dirty="0">
                <a:latin typeface="Arial Narrow"/>
                <a:cs typeface="Arial Narrow"/>
              </a:rPr>
              <a:t>berasal </a:t>
            </a:r>
            <a:r>
              <a:rPr sz="1600" b="1" spc="-3" dirty="0">
                <a:latin typeface="Arial Narrow"/>
                <a:cs typeface="Arial Narrow"/>
              </a:rPr>
              <a:t>dari bimbingan </a:t>
            </a:r>
            <a:r>
              <a:rPr sz="1600" b="1" spc="-16" dirty="0">
                <a:latin typeface="Arial Narrow"/>
                <a:cs typeface="Arial Narrow"/>
              </a:rPr>
              <a:t>Tugas </a:t>
            </a:r>
            <a:r>
              <a:rPr sz="1600" b="1" spc="-13" dirty="0">
                <a:latin typeface="Arial Narrow"/>
                <a:cs typeface="Arial Narrow"/>
              </a:rPr>
              <a:t>Akhir, </a:t>
            </a:r>
            <a:r>
              <a:rPr sz="1600" b="1" spc="-3" dirty="0">
                <a:latin typeface="Arial Narrow"/>
                <a:cs typeface="Arial Narrow"/>
              </a:rPr>
              <a:t>KKL, </a:t>
            </a:r>
            <a:r>
              <a:rPr sz="1600" b="1" spc="-7" dirty="0">
                <a:latin typeface="Arial Narrow"/>
                <a:cs typeface="Arial Narrow"/>
              </a:rPr>
              <a:t>KKN,  </a:t>
            </a:r>
            <a:r>
              <a:rPr sz="1600" b="1" spc="-3" dirty="0">
                <a:latin typeface="Arial Narrow"/>
                <a:cs typeface="Arial Narrow"/>
              </a:rPr>
              <a:t>PKL, Magang, </a:t>
            </a:r>
            <a:r>
              <a:rPr sz="1600" b="1" spc="-7" dirty="0">
                <a:latin typeface="Arial Narrow"/>
                <a:cs typeface="Arial Narrow"/>
              </a:rPr>
              <a:t>Kegiatan Kemahasiswaan </a:t>
            </a:r>
            <a:r>
              <a:rPr sz="1600" b="1" spc="-3" dirty="0">
                <a:latin typeface="Arial Narrow"/>
                <a:cs typeface="Arial Narrow"/>
              </a:rPr>
              <a:t>(BUKTI </a:t>
            </a:r>
            <a:r>
              <a:rPr sz="1600" b="1" spc="-23" dirty="0">
                <a:latin typeface="Arial Narrow"/>
                <a:cs typeface="Arial Narrow"/>
              </a:rPr>
              <a:t>KEGIATAN </a:t>
            </a:r>
            <a:r>
              <a:rPr sz="1600" b="1" dirty="0">
                <a:latin typeface="Arial Narrow"/>
                <a:cs typeface="Arial Narrow"/>
              </a:rPr>
              <a:t>: </a:t>
            </a:r>
            <a:r>
              <a:rPr sz="1600" b="1" spc="-3" dirty="0">
                <a:latin typeface="Arial Narrow"/>
                <a:cs typeface="Arial Narrow"/>
              </a:rPr>
              <a:t>SESUAI DI  </a:t>
            </a:r>
            <a:r>
              <a:rPr sz="1600" b="1" spc="-7" dirty="0">
                <a:latin typeface="Arial Narrow"/>
                <a:cs typeface="Arial Narrow"/>
              </a:rPr>
              <a:t>PELAKSANAAN PENDIDIKAN, </a:t>
            </a:r>
            <a:r>
              <a:rPr sz="1600" b="1" spc="-3" dirty="0">
                <a:latin typeface="Arial Narrow"/>
                <a:cs typeface="Arial Narrow"/>
              </a:rPr>
              <a:t>SEJAK </a:t>
            </a:r>
            <a:r>
              <a:rPr sz="1600" b="1" dirty="0">
                <a:latin typeface="Arial Narrow"/>
                <a:cs typeface="Arial Narrow"/>
              </a:rPr>
              <a:t>TMT</a:t>
            </a:r>
            <a:r>
              <a:rPr sz="1600" b="1" spc="56" dirty="0">
                <a:latin typeface="Arial Narrow"/>
                <a:cs typeface="Arial Narrow"/>
              </a:rPr>
              <a:t> </a:t>
            </a:r>
            <a:r>
              <a:rPr sz="1600" b="1" spc="-3" dirty="0">
                <a:latin typeface="Arial Narrow"/>
                <a:cs typeface="Arial Narrow"/>
              </a:rPr>
              <a:t>TERAKHIR).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326" y="2355508"/>
            <a:ext cx="3142297" cy="393136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algn="ctr">
              <a:spcBef>
                <a:spcPts val="66"/>
              </a:spcBef>
            </a:pPr>
            <a:r>
              <a:rPr sz="1300" b="1" dirty="0">
                <a:latin typeface="Arial Narrow"/>
                <a:cs typeface="Arial Narrow"/>
              </a:rPr>
              <a:t>PO </a:t>
            </a:r>
            <a:r>
              <a:rPr sz="1300" b="1" spc="-26" dirty="0">
                <a:latin typeface="Arial Narrow"/>
                <a:cs typeface="Arial Narrow"/>
              </a:rPr>
              <a:t>PAK</a:t>
            </a:r>
            <a:r>
              <a:rPr sz="1300" b="1" spc="-1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2019</a:t>
            </a:r>
            <a:endParaRPr sz="13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200" b="1" spc="-3" dirty="0">
                <a:latin typeface="Arial Narrow"/>
                <a:cs typeface="Arial Narrow"/>
              </a:rPr>
              <a:t>KARIL </a:t>
            </a:r>
            <a:r>
              <a:rPr sz="1200" b="1" spc="-30" dirty="0">
                <a:latin typeface="Arial Narrow"/>
                <a:cs typeface="Arial Narrow"/>
              </a:rPr>
              <a:t>SYARAT </a:t>
            </a:r>
            <a:r>
              <a:rPr sz="1200" b="1" spc="-3" dirty="0">
                <a:latin typeface="Arial Narrow"/>
                <a:cs typeface="Arial Narrow"/>
              </a:rPr>
              <a:t>KHUSUS MINIMAL </a:t>
            </a:r>
            <a:r>
              <a:rPr sz="1200" b="1" dirty="0">
                <a:latin typeface="Arial Narrow"/>
                <a:cs typeface="Arial Narrow"/>
              </a:rPr>
              <a:t>DI:</a:t>
            </a:r>
            <a:r>
              <a:rPr sz="1200" b="1" spc="-16" dirty="0">
                <a:latin typeface="Arial Narrow"/>
                <a:cs typeface="Arial Narrow"/>
              </a:rPr>
              <a:t> </a:t>
            </a:r>
            <a:r>
              <a:rPr sz="1200" b="1" spc="-3" dirty="0">
                <a:latin typeface="Arial Narrow"/>
                <a:cs typeface="Arial Narrow"/>
              </a:rPr>
              <a:t>JURNAL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280" y="2681264"/>
            <a:ext cx="3858578" cy="1116411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 marR="3333" indent="103338" algn="just">
              <a:spcBef>
                <a:spcPts val="66"/>
              </a:spcBef>
            </a:pPr>
            <a:r>
              <a:rPr sz="1200" b="1" spc="-3" dirty="0">
                <a:latin typeface="Arial Narrow"/>
                <a:cs typeface="Arial Narrow"/>
              </a:rPr>
              <a:t>INTERNASIONAL </a:t>
            </a:r>
            <a:r>
              <a:rPr sz="1200" b="1" spc="-10" dirty="0">
                <a:latin typeface="Arial Narrow"/>
                <a:cs typeface="Arial Narrow"/>
              </a:rPr>
              <a:t>BEREPUTASI</a:t>
            </a:r>
            <a:r>
              <a:rPr sz="1200" spc="-10" dirty="0">
                <a:latin typeface="Arial Narrow"/>
                <a:cs typeface="Arial Narrow"/>
              </a:rPr>
              <a:t>, </a:t>
            </a:r>
            <a:r>
              <a:rPr sz="1200" spc="-3" dirty="0">
                <a:latin typeface="Arial Narrow"/>
                <a:cs typeface="Arial Narrow"/>
              </a:rPr>
              <a:t>yaitu Jurnal </a:t>
            </a:r>
            <a:r>
              <a:rPr sz="1200" spc="-16" dirty="0">
                <a:latin typeface="Arial Narrow"/>
                <a:cs typeface="Arial Narrow"/>
              </a:rPr>
              <a:t>Terindeks  </a:t>
            </a:r>
            <a:r>
              <a:rPr sz="1200" spc="-3" dirty="0">
                <a:latin typeface="Arial Narrow"/>
                <a:cs typeface="Arial Narrow"/>
              </a:rPr>
              <a:t>dalam basis data internasional bereputasi yang diakui </a:t>
            </a:r>
            <a:r>
              <a:rPr sz="1200" spc="-7" dirty="0">
                <a:latin typeface="Arial Narrow"/>
                <a:cs typeface="Arial Narrow"/>
              </a:rPr>
              <a:t>oleh  </a:t>
            </a:r>
            <a:r>
              <a:rPr sz="1200" spc="-3" dirty="0">
                <a:latin typeface="Arial Narrow"/>
                <a:cs typeface="Arial Narrow"/>
              </a:rPr>
              <a:t>Kemenristekdikti </a:t>
            </a:r>
            <a:r>
              <a:rPr sz="1200" spc="-7" dirty="0">
                <a:latin typeface="Arial Narrow"/>
                <a:cs typeface="Arial Narrow"/>
              </a:rPr>
              <a:t>(</a:t>
            </a:r>
            <a:r>
              <a:rPr sz="1200" i="1" spc="-7" dirty="0">
                <a:latin typeface="Arial Narrow"/>
                <a:cs typeface="Arial Narrow"/>
              </a:rPr>
              <a:t>Web </a:t>
            </a:r>
            <a:r>
              <a:rPr sz="1200" i="1" spc="-3" dirty="0">
                <a:latin typeface="Arial Narrow"/>
                <a:cs typeface="Arial Narrow"/>
              </a:rPr>
              <a:t>of Science </a:t>
            </a:r>
            <a:r>
              <a:rPr sz="1200" spc="-3" dirty="0">
                <a:latin typeface="Arial Narrow"/>
                <a:cs typeface="Arial Narrow"/>
              </a:rPr>
              <a:t>dan/atau </a:t>
            </a:r>
            <a:r>
              <a:rPr sz="1200" i="1" spc="-3" dirty="0">
                <a:latin typeface="Arial Narrow"/>
                <a:cs typeface="Arial Narrow"/>
              </a:rPr>
              <a:t>Scopus</a:t>
            </a:r>
            <a:r>
              <a:rPr sz="1200" spc="-3" dirty="0">
                <a:latin typeface="Arial Narrow"/>
                <a:cs typeface="Arial Narrow"/>
              </a:rPr>
              <a:t>) dengan  </a:t>
            </a:r>
            <a:r>
              <a:rPr sz="1200" dirty="0">
                <a:latin typeface="Arial Narrow"/>
                <a:cs typeface="Arial Narrow"/>
              </a:rPr>
              <a:t>SJR </a:t>
            </a:r>
            <a:r>
              <a:rPr sz="1200" spc="-3" dirty="0">
                <a:latin typeface="Arial Narrow"/>
                <a:cs typeface="Arial Narrow"/>
              </a:rPr>
              <a:t>jurnal di atas 0,10 atau </a:t>
            </a:r>
            <a:r>
              <a:rPr sz="1200" spc="-7" dirty="0">
                <a:latin typeface="Arial Narrow"/>
                <a:cs typeface="Arial Narrow"/>
              </a:rPr>
              <a:t>memiliki </a:t>
            </a:r>
            <a:r>
              <a:rPr sz="1200" dirty="0">
                <a:latin typeface="Arial Narrow"/>
                <a:cs typeface="Arial Narrow"/>
              </a:rPr>
              <a:t>JIF </a:t>
            </a:r>
            <a:r>
              <a:rPr sz="1200" spc="-7" dirty="0">
                <a:latin typeface="Arial Narrow"/>
                <a:cs typeface="Arial Narrow"/>
              </a:rPr>
              <a:t>WoS paling sedikit  </a:t>
            </a:r>
            <a:r>
              <a:rPr sz="1200" spc="-3" dirty="0">
                <a:latin typeface="Arial Narrow"/>
                <a:cs typeface="Arial Narrow"/>
              </a:rPr>
              <a:t>0,05. </a:t>
            </a:r>
            <a:r>
              <a:rPr sz="1200" spc="-10" dirty="0">
                <a:latin typeface="Arial Narrow"/>
                <a:cs typeface="Arial Narrow"/>
              </a:rPr>
              <a:t>Tidak </a:t>
            </a:r>
            <a:r>
              <a:rPr sz="1200" spc="-3" dirty="0">
                <a:latin typeface="Arial Narrow"/>
                <a:cs typeface="Arial Narrow"/>
              </a:rPr>
              <a:t>termasuk dalam kriteria ini adalah jurnal berstatus  </a:t>
            </a:r>
            <a:r>
              <a:rPr sz="1200" i="1" spc="-3" dirty="0">
                <a:latin typeface="Arial Narrow"/>
                <a:cs typeface="Arial Narrow"/>
              </a:rPr>
              <a:t>coverage discontinued </a:t>
            </a:r>
            <a:r>
              <a:rPr sz="1200" spc="-3" dirty="0">
                <a:latin typeface="Arial Narrow"/>
                <a:cs typeface="Arial Narrow"/>
              </a:rPr>
              <a:t>dan </a:t>
            </a:r>
            <a:r>
              <a:rPr sz="1200" i="1" spc="-7" dirty="0">
                <a:latin typeface="Arial Narrow"/>
                <a:cs typeface="Arial Narrow"/>
              </a:rPr>
              <a:t>cancelled </a:t>
            </a:r>
            <a:r>
              <a:rPr sz="1200" spc="-3" dirty="0">
                <a:latin typeface="Arial Narrow"/>
                <a:cs typeface="Arial Narrow"/>
              </a:rPr>
              <a:t>di</a:t>
            </a:r>
            <a:r>
              <a:rPr sz="1200" spc="89" dirty="0">
                <a:latin typeface="Arial Narrow"/>
                <a:cs typeface="Arial Narrow"/>
              </a:rPr>
              <a:t> </a:t>
            </a:r>
            <a:r>
              <a:rPr sz="1200" spc="-3" dirty="0">
                <a:latin typeface="Arial Narrow"/>
                <a:cs typeface="Arial Narrow"/>
              </a:rPr>
              <a:t>Scopus/</a:t>
            </a:r>
            <a:r>
              <a:rPr sz="1200" i="1" spc="-3" dirty="0">
                <a:latin typeface="Arial Narrow"/>
                <a:cs typeface="Arial Narrow"/>
              </a:rPr>
              <a:t>SCImagojr</a:t>
            </a:r>
            <a:r>
              <a:rPr sz="1200" spc="-3" dirty="0">
                <a:latin typeface="Arial Narrow"/>
                <a:cs typeface="Arial Narrow"/>
              </a:rPr>
              <a:t>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34815" y="2779437"/>
            <a:ext cx="4945697" cy="221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2492" y="1450896"/>
            <a:ext cx="1403985" cy="670084"/>
          </a:xfrm>
          <a:custGeom>
            <a:avLst/>
            <a:gdLst/>
            <a:ahLst/>
            <a:cxnLst/>
            <a:rect l="l" t="t" r="r" b="b"/>
            <a:pathLst>
              <a:path w="1871980" h="1191260">
                <a:moveTo>
                  <a:pt x="935990" y="0"/>
                </a:moveTo>
                <a:lnTo>
                  <a:pt x="876801" y="1171"/>
                </a:lnTo>
                <a:lnTo>
                  <a:pt x="818589" y="4641"/>
                </a:lnTo>
                <a:lnTo>
                  <a:pt x="761465" y="10338"/>
                </a:lnTo>
                <a:lnTo>
                  <a:pt x="705539" y="18192"/>
                </a:lnTo>
                <a:lnTo>
                  <a:pt x="650918" y="28135"/>
                </a:lnTo>
                <a:lnTo>
                  <a:pt x="597715" y="40096"/>
                </a:lnTo>
                <a:lnTo>
                  <a:pt x="546037" y="54005"/>
                </a:lnTo>
                <a:lnTo>
                  <a:pt x="495995" y="69792"/>
                </a:lnTo>
                <a:lnTo>
                  <a:pt x="447698" y="87389"/>
                </a:lnTo>
                <a:lnTo>
                  <a:pt x="401257" y="106724"/>
                </a:lnTo>
                <a:lnTo>
                  <a:pt x="356781" y="127729"/>
                </a:lnTo>
                <a:lnTo>
                  <a:pt x="314379" y="150332"/>
                </a:lnTo>
                <a:lnTo>
                  <a:pt x="274161" y="174466"/>
                </a:lnTo>
                <a:lnTo>
                  <a:pt x="236237" y="200059"/>
                </a:lnTo>
                <a:lnTo>
                  <a:pt x="200717" y="227042"/>
                </a:lnTo>
                <a:lnTo>
                  <a:pt x="167709" y="255345"/>
                </a:lnTo>
                <a:lnTo>
                  <a:pt x="137325" y="284899"/>
                </a:lnTo>
                <a:lnTo>
                  <a:pt x="109674" y="315633"/>
                </a:lnTo>
                <a:lnTo>
                  <a:pt x="84865" y="347478"/>
                </a:lnTo>
                <a:lnTo>
                  <a:pt x="63008" y="380364"/>
                </a:lnTo>
                <a:lnTo>
                  <a:pt x="44212" y="414221"/>
                </a:lnTo>
                <a:lnTo>
                  <a:pt x="28588" y="448979"/>
                </a:lnTo>
                <a:lnTo>
                  <a:pt x="7293" y="520920"/>
                </a:lnTo>
                <a:lnTo>
                  <a:pt x="0" y="595629"/>
                </a:lnTo>
                <a:lnTo>
                  <a:pt x="1841" y="633295"/>
                </a:lnTo>
                <a:lnTo>
                  <a:pt x="16245" y="706690"/>
                </a:lnTo>
                <a:lnTo>
                  <a:pt x="44212" y="777038"/>
                </a:lnTo>
                <a:lnTo>
                  <a:pt x="63008" y="810895"/>
                </a:lnTo>
                <a:lnTo>
                  <a:pt x="84865" y="843781"/>
                </a:lnTo>
                <a:lnTo>
                  <a:pt x="109674" y="875626"/>
                </a:lnTo>
                <a:lnTo>
                  <a:pt x="137325" y="906360"/>
                </a:lnTo>
                <a:lnTo>
                  <a:pt x="167709" y="935914"/>
                </a:lnTo>
                <a:lnTo>
                  <a:pt x="200717" y="964217"/>
                </a:lnTo>
                <a:lnTo>
                  <a:pt x="236237" y="991200"/>
                </a:lnTo>
                <a:lnTo>
                  <a:pt x="274161" y="1016793"/>
                </a:lnTo>
                <a:lnTo>
                  <a:pt x="314379" y="1040927"/>
                </a:lnTo>
                <a:lnTo>
                  <a:pt x="356781" y="1063530"/>
                </a:lnTo>
                <a:lnTo>
                  <a:pt x="401257" y="1084535"/>
                </a:lnTo>
                <a:lnTo>
                  <a:pt x="447698" y="1103870"/>
                </a:lnTo>
                <a:lnTo>
                  <a:pt x="495995" y="1121467"/>
                </a:lnTo>
                <a:lnTo>
                  <a:pt x="546037" y="1137254"/>
                </a:lnTo>
                <a:lnTo>
                  <a:pt x="597715" y="1151163"/>
                </a:lnTo>
                <a:lnTo>
                  <a:pt x="650918" y="1163124"/>
                </a:lnTo>
                <a:lnTo>
                  <a:pt x="705539" y="1173067"/>
                </a:lnTo>
                <a:lnTo>
                  <a:pt x="761465" y="1180921"/>
                </a:lnTo>
                <a:lnTo>
                  <a:pt x="818589" y="1186618"/>
                </a:lnTo>
                <a:lnTo>
                  <a:pt x="876801" y="1190088"/>
                </a:lnTo>
                <a:lnTo>
                  <a:pt x="935990" y="1191259"/>
                </a:lnTo>
                <a:lnTo>
                  <a:pt x="995178" y="1190088"/>
                </a:lnTo>
                <a:lnTo>
                  <a:pt x="1053390" y="1186618"/>
                </a:lnTo>
                <a:lnTo>
                  <a:pt x="1110514" y="1180921"/>
                </a:lnTo>
                <a:lnTo>
                  <a:pt x="1166440" y="1173067"/>
                </a:lnTo>
                <a:lnTo>
                  <a:pt x="1221061" y="1163124"/>
                </a:lnTo>
                <a:lnTo>
                  <a:pt x="1274264" y="1151163"/>
                </a:lnTo>
                <a:lnTo>
                  <a:pt x="1325942" y="1137254"/>
                </a:lnTo>
                <a:lnTo>
                  <a:pt x="1375984" y="1121467"/>
                </a:lnTo>
                <a:lnTo>
                  <a:pt x="1424281" y="1103870"/>
                </a:lnTo>
                <a:lnTo>
                  <a:pt x="1470722" y="1084535"/>
                </a:lnTo>
                <a:lnTo>
                  <a:pt x="1515198" y="1063530"/>
                </a:lnTo>
                <a:lnTo>
                  <a:pt x="1557600" y="1040927"/>
                </a:lnTo>
                <a:lnTo>
                  <a:pt x="1597818" y="1016793"/>
                </a:lnTo>
                <a:lnTo>
                  <a:pt x="1635742" y="991200"/>
                </a:lnTo>
                <a:lnTo>
                  <a:pt x="1671262" y="964217"/>
                </a:lnTo>
                <a:lnTo>
                  <a:pt x="1704270" y="935914"/>
                </a:lnTo>
                <a:lnTo>
                  <a:pt x="1734654" y="906360"/>
                </a:lnTo>
                <a:lnTo>
                  <a:pt x="1762305" y="875626"/>
                </a:lnTo>
                <a:lnTo>
                  <a:pt x="1787114" y="843781"/>
                </a:lnTo>
                <a:lnTo>
                  <a:pt x="1808971" y="810895"/>
                </a:lnTo>
                <a:lnTo>
                  <a:pt x="1827767" y="777038"/>
                </a:lnTo>
                <a:lnTo>
                  <a:pt x="1843391" y="742280"/>
                </a:lnTo>
                <a:lnTo>
                  <a:pt x="1864686" y="670339"/>
                </a:lnTo>
                <a:lnTo>
                  <a:pt x="1871979" y="595629"/>
                </a:lnTo>
                <a:lnTo>
                  <a:pt x="1870138" y="557964"/>
                </a:lnTo>
                <a:lnTo>
                  <a:pt x="1855734" y="484569"/>
                </a:lnTo>
                <a:lnTo>
                  <a:pt x="1827767" y="414221"/>
                </a:lnTo>
                <a:lnTo>
                  <a:pt x="1808971" y="380364"/>
                </a:lnTo>
                <a:lnTo>
                  <a:pt x="1787114" y="347478"/>
                </a:lnTo>
                <a:lnTo>
                  <a:pt x="1762305" y="315633"/>
                </a:lnTo>
                <a:lnTo>
                  <a:pt x="1734654" y="284899"/>
                </a:lnTo>
                <a:lnTo>
                  <a:pt x="1704270" y="255345"/>
                </a:lnTo>
                <a:lnTo>
                  <a:pt x="1671262" y="227042"/>
                </a:lnTo>
                <a:lnTo>
                  <a:pt x="1635742" y="200059"/>
                </a:lnTo>
                <a:lnTo>
                  <a:pt x="1597818" y="174466"/>
                </a:lnTo>
                <a:lnTo>
                  <a:pt x="1557600" y="150332"/>
                </a:lnTo>
                <a:lnTo>
                  <a:pt x="1515198" y="127729"/>
                </a:lnTo>
                <a:lnTo>
                  <a:pt x="1470722" y="106724"/>
                </a:lnTo>
                <a:lnTo>
                  <a:pt x="1424281" y="87389"/>
                </a:lnTo>
                <a:lnTo>
                  <a:pt x="1375984" y="69792"/>
                </a:lnTo>
                <a:lnTo>
                  <a:pt x="1325942" y="54005"/>
                </a:lnTo>
                <a:lnTo>
                  <a:pt x="1274264" y="40096"/>
                </a:lnTo>
                <a:lnTo>
                  <a:pt x="1221061" y="28135"/>
                </a:lnTo>
                <a:lnTo>
                  <a:pt x="1166440" y="18192"/>
                </a:lnTo>
                <a:lnTo>
                  <a:pt x="1110514" y="10338"/>
                </a:lnTo>
                <a:lnTo>
                  <a:pt x="1053390" y="4641"/>
                </a:lnTo>
                <a:lnTo>
                  <a:pt x="995178" y="1171"/>
                </a:lnTo>
                <a:lnTo>
                  <a:pt x="93599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2492" y="1450896"/>
            <a:ext cx="1403985" cy="670084"/>
          </a:xfrm>
          <a:custGeom>
            <a:avLst/>
            <a:gdLst/>
            <a:ahLst/>
            <a:cxnLst/>
            <a:rect l="l" t="t" r="r" b="b"/>
            <a:pathLst>
              <a:path w="1871980" h="1191260">
                <a:moveTo>
                  <a:pt x="0" y="595629"/>
                </a:moveTo>
                <a:lnTo>
                  <a:pt x="7293" y="520920"/>
                </a:lnTo>
                <a:lnTo>
                  <a:pt x="28588" y="448979"/>
                </a:lnTo>
                <a:lnTo>
                  <a:pt x="44212" y="414221"/>
                </a:lnTo>
                <a:lnTo>
                  <a:pt x="63008" y="380364"/>
                </a:lnTo>
                <a:lnTo>
                  <a:pt x="84865" y="347478"/>
                </a:lnTo>
                <a:lnTo>
                  <a:pt x="109674" y="315633"/>
                </a:lnTo>
                <a:lnTo>
                  <a:pt x="137325" y="284899"/>
                </a:lnTo>
                <a:lnTo>
                  <a:pt x="167709" y="255345"/>
                </a:lnTo>
                <a:lnTo>
                  <a:pt x="200717" y="227042"/>
                </a:lnTo>
                <a:lnTo>
                  <a:pt x="236237" y="200059"/>
                </a:lnTo>
                <a:lnTo>
                  <a:pt x="274161" y="174466"/>
                </a:lnTo>
                <a:lnTo>
                  <a:pt x="314379" y="150332"/>
                </a:lnTo>
                <a:lnTo>
                  <a:pt x="356781" y="127729"/>
                </a:lnTo>
                <a:lnTo>
                  <a:pt x="401257" y="106724"/>
                </a:lnTo>
                <a:lnTo>
                  <a:pt x="447698" y="87389"/>
                </a:lnTo>
                <a:lnTo>
                  <a:pt x="495995" y="69792"/>
                </a:lnTo>
                <a:lnTo>
                  <a:pt x="546037" y="54005"/>
                </a:lnTo>
                <a:lnTo>
                  <a:pt x="597715" y="40096"/>
                </a:lnTo>
                <a:lnTo>
                  <a:pt x="650918" y="28135"/>
                </a:lnTo>
                <a:lnTo>
                  <a:pt x="705539" y="18192"/>
                </a:lnTo>
                <a:lnTo>
                  <a:pt x="761465" y="10338"/>
                </a:lnTo>
                <a:lnTo>
                  <a:pt x="818589" y="4641"/>
                </a:lnTo>
                <a:lnTo>
                  <a:pt x="876801" y="1171"/>
                </a:lnTo>
                <a:lnTo>
                  <a:pt x="935990" y="0"/>
                </a:lnTo>
                <a:lnTo>
                  <a:pt x="995178" y="1171"/>
                </a:lnTo>
                <a:lnTo>
                  <a:pt x="1053390" y="4641"/>
                </a:lnTo>
                <a:lnTo>
                  <a:pt x="1110514" y="10338"/>
                </a:lnTo>
                <a:lnTo>
                  <a:pt x="1166440" y="18192"/>
                </a:lnTo>
                <a:lnTo>
                  <a:pt x="1221061" y="28135"/>
                </a:lnTo>
                <a:lnTo>
                  <a:pt x="1274264" y="40096"/>
                </a:lnTo>
                <a:lnTo>
                  <a:pt x="1325942" y="54005"/>
                </a:lnTo>
                <a:lnTo>
                  <a:pt x="1375984" y="69792"/>
                </a:lnTo>
                <a:lnTo>
                  <a:pt x="1424281" y="87389"/>
                </a:lnTo>
                <a:lnTo>
                  <a:pt x="1470722" y="106724"/>
                </a:lnTo>
                <a:lnTo>
                  <a:pt x="1515198" y="127729"/>
                </a:lnTo>
                <a:lnTo>
                  <a:pt x="1557600" y="150332"/>
                </a:lnTo>
                <a:lnTo>
                  <a:pt x="1597818" y="174466"/>
                </a:lnTo>
                <a:lnTo>
                  <a:pt x="1635742" y="200059"/>
                </a:lnTo>
                <a:lnTo>
                  <a:pt x="1671262" y="227042"/>
                </a:lnTo>
                <a:lnTo>
                  <a:pt x="1704270" y="255345"/>
                </a:lnTo>
                <a:lnTo>
                  <a:pt x="1734654" y="284899"/>
                </a:lnTo>
                <a:lnTo>
                  <a:pt x="1762305" y="315633"/>
                </a:lnTo>
                <a:lnTo>
                  <a:pt x="1787114" y="347478"/>
                </a:lnTo>
                <a:lnTo>
                  <a:pt x="1808971" y="380364"/>
                </a:lnTo>
                <a:lnTo>
                  <a:pt x="1827767" y="414221"/>
                </a:lnTo>
                <a:lnTo>
                  <a:pt x="1843391" y="448979"/>
                </a:lnTo>
                <a:lnTo>
                  <a:pt x="1864686" y="520920"/>
                </a:lnTo>
                <a:lnTo>
                  <a:pt x="1871979" y="595629"/>
                </a:lnTo>
                <a:lnTo>
                  <a:pt x="1870138" y="633295"/>
                </a:lnTo>
                <a:lnTo>
                  <a:pt x="1855734" y="706690"/>
                </a:lnTo>
                <a:lnTo>
                  <a:pt x="1827767" y="777038"/>
                </a:lnTo>
                <a:lnTo>
                  <a:pt x="1808971" y="810895"/>
                </a:lnTo>
                <a:lnTo>
                  <a:pt x="1787114" y="843781"/>
                </a:lnTo>
                <a:lnTo>
                  <a:pt x="1762305" y="875626"/>
                </a:lnTo>
                <a:lnTo>
                  <a:pt x="1734654" y="906360"/>
                </a:lnTo>
                <a:lnTo>
                  <a:pt x="1704270" y="935914"/>
                </a:lnTo>
                <a:lnTo>
                  <a:pt x="1671262" y="964217"/>
                </a:lnTo>
                <a:lnTo>
                  <a:pt x="1635742" y="991200"/>
                </a:lnTo>
                <a:lnTo>
                  <a:pt x="1597818" y="1016793"/>
                </a:lnTo>
                <a:lnTo>
                  <a:pt x="1557600" y="1040927"/>
                </a:lnTo>
                <a:lnTo>
                  <a:pt x="1515198" y="1063530"/>
                </a:lnTo>
                <a:lnTo>
                  <a:pt x="1470722" y="1084535"/>
                </a:lnTo>
                <a:lnTo>
                  <a:pt x="1424281" y="1103870"/>
                </a:lnTo>
                <a:lnTo>
                  <a:pt x="1375984" y="1121467"/>
                </a:lnTo>
                <a:lnTo>
                  <a:pt x="1325942" y="1137254"/>
                </a:lnTo>
                <a:lnTo>
                  <a:pt x="1274264" y="1151163"/>
                </a:lnTo>
                <a:lnTo>
                  <a:pt x="1221061" y="1163124"/>
                </a:lnTo>
                <a:lnTo>
                  <a:pt x="1166440" y="1173067"/>
                </a:lnTo>
                <a:lnTo>
                  <a:pt x="1110514" y="1180921"/>
                </a:lnTo>
                <a:lnTo>
                  <a:pt x="1053390" y="1186618"/>
                </a:lnTo>
                <a:lnTo>
                  <a:pt x="995178" y="1190088"/>
                </a:lnTo>
                <a:lnTo>
                  <a:pt x="935990" y="1191259"/>
                </a:lnTo>
                <a:lnTo>
                  <a:pt x="876801" y="1190088"/>
                </a:lnTo>
                <a:lnTo>
                  <a:pt x="818589" y="1186618"/>
                </a:lnTo>
                <a:lnTo>
                  <a:pt x="761465" y="1180921"/>
                </a:lnTo>
                <a:lnTo>
                  <a:pt x="705539" y="1173067"/>
                </a:lnTo>
                <a:lnTo>
                  <a:pt x="650918" y="1163124"/>
                </a:lnTo>
                <a:lnTo>
                  <a:pt x="597715" y="1151163"/>
                </a:lnTo>
                <a:lnTo>
                  <a:pt x="546037" y="1137254"/>
                </a:lnTo>
                <a:lnTo>
                  <a:pt x="495995" y="1121467"/>
                </a:lnTo>
                <a:lnTo>
                  <a:pt x="447698" y="1103870"/>
                </a:lnTo>
                <a:lnTo>
                  <a:pt x="401257" y="1084535"/>
                </a:lnTo>
                <a:lnTo>
                  <a:pt x="356781" y="1063530"/>
                </a:lnTo>
                <a:lnTo>
                  <a:pt x="314379" y="1040927"/>
                </a:lnTo>
                <a:lnTo>
                  <a:pt x="274161" y="1016793"/>
                </a:lnTo>
                <a:lnTo>
                  <a:pt x="236237" y="991200"/>
                </a:lnTo>
                <a:lnTo>
                  <a:pt x="200717" y="964217"/>
                </a:lnTo>
                <a:lnTo>
                  <a:pt x="167709" y="935914"/>
                </a:lnTo>
                <a:lnTo>
                  <a:pt x="137325" y="906360"/>
                </a:lnTo>
                <a:lnTo>
                  <a:pt x="109674" y="875626"/>
                </a:lnTo>
                <a:lnTo>
                  <a:pt x="84865" y="843781"/>
                </a:lnTo>
                <a:lnTo>
                  <a:pt x="63008" y="810895"/>
                </a:lnTo>
                <a:lnTo>
                  <a:pt x="44212" y="777038"/>
                </a:lnTo>
                <a:lnTo>
                  <a:pt x="28588" y="742280"/>
                </a:lnTo>
                <a:lnTo>
                  <a:pt x="7293" y="670339"/>
                </a:lnTo>
                <a:lnTo>
                  <a:pt x="0" y="59562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6638" y="1561266"/>
            <a:ext cx="595313" cy="500858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3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1600">
              <a:latin typeface="Calibri"/>
              <a:cs typeface="Calibri"/>
            </a:endParaRPr>
          </a:p>
          <a:p>
            <a:pPr marL="78337"/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528048"/>
            <a:ext cx="585788" cy="482917"/>
          </a:xfrm>
          <a:custGeom>
            <a:avLst/>
            <a:gdLst/>
            <a:ahLst/>
            <a:cxnLst/>
            <a:rect l="l" t="t" r="r" b="b"/>
            <a:pathLst>
              <a:path w="781050" h="858520">
                <a:moveTo>
                  <a:pt x="325120" y="0"/>
                </a:moveTo>
                <a:lnTo>
                  <a:pt x="275441" y="2518"/>
                </a:lnTo>
                <a:lnTo>
                  <a:pt x="227312" y="9899"/>
                </a:lnTo>
                <a:lnTo>
                  <a:pt x="181010" y="21880"/>
                </a:lnTo>
                <a:lnTo>
                  <a:pt x="136815" y="38200"/>
                </a:lnTo>
                <a:lnTo>
                  <a:pt x="95003" y="58598"/>
                </a:lnTo>
                <a:lnTo>
                  <a:pt x="55853" y="82812"/>
                </a:lnTo>
                <a:lnTo>
                  <a:pt x="19644" y="110579"/>
                </a:lnTo>
                <a:lnTo>
                  <a:pt x="0" y="129073"/>
                </a:lnTo>
                <a:lnTo>
                  <a:pt x="0" y="729446"/>
                </a:lnTo>
                <a:lnTo>
                  <a:pt x="55853" y="775707"/>
                </a:lnTo>
                <a:lnTo>
                  <a:pt x="95003" y="799921"/>
                </a:lnTo>
                <a:lnTo>
                  <a:pt x="136815" y="820319"/>
                </a:lnTo>
                <a:lnTo>
                  <a:pt x="181010" y="836639"/>
                </a:lnTo>
                <a:lnTo>
                  <a:pt x="227312" y="848620"/>
                </a:lnTo>
                <a:lnTo>
                  <a:pt x="275441" y="856001"/>
                </a:lnTo>
                <a:lnTo>
                  <a:pt x="325120" y="858520"/>
                </a:lnTo>
                <a:lnTo>
                  <a:pt x="374798" y="856001"/>
                </a:lnTo>
                <a:lnTo>
                  <a:pt x="422927" y="848620"/>
                </a:lnTo>
                <a:lnTo>
                  <a:pt x="469229" y="836639"/>
                </a:lnTo>
                <a:lnTo>
                  <a:pt x="513424" y="820319"/>
                </a:lnTo>
                <a:lnTo>
                  <a:pt x="555236" y="799921"/>
                </a:lnTo>
                <a:lnTo>
                  <a:pt x="594386" y="775707"/>
                </a:lnTo>
                <a:lnTo>
                  <a:pt x="630595" y="747940"/>
                </a:lnTo>
                <a:lnTo>
                  <a:pt x="663587" y="716880"/>
                </a:lnTo>
                <a:lnTo>
                  <a:pt x="693081" y="682790"/>
                </a:lnTo>
                <a:lnTo>
                  <a:pt x="718802" y="645931"/>
                </a:lnTo>
                <a:lnTo>
                  <a:pt x="740469" y="606564"/>
                </a:lnTo>
                <a:lnTo>
                  <a:pt x="757806" y="564952"/>
                </a:lnTo>
                <a:lnTo>
                  <a:pt x="770534" y="521356"/>
                </a:lnTo>
                <a:lnTo>
                  <a:pt x="778374" y="476038"/>
                </a:lnTo>
                <a:lnTo>
                  <a:pt x="781050" y="429260"/>
                </a:lnTo>
                <a:lnTo>
                  <a:pt x="778374" y="382481"/>
                </a:lnTo>
                <a:lnTo>
                  <a:pt x="770534" y="337163"/>
                </a:lnTo>
                <a:lnTo>
                  <a:pt x="757806" y="293567"/>
                </a:lnTo>
                <a:lnTo>
                  <a:pt x="740469" y="251955"/>
                </a:lnTo>
                <a:lnTo>
                  <a:pt x="718802" y="212588"/>
                </a:lnTo>
                <a:lnTo>
                  <a:pt x="693081" y="175729"/>
                </a:lnTo>
                <a:lnTo>
                  <a:pt x="663587" y="141639"/>
                </a:lnTo>
                <a:lnTo>
                  <a:pt x="630595" y="110579"/>
                </a:lnTo>
                <a:lnTo>
                  <a:pt x="594386" y="82812"/>
                </a:lnTo>
                <a:lnTo>
                  <a:pt x="555236" y="58598"/>
                </a:lnTo>
                <a:lnTo>
                  <a:pt x="513424" y="38200"/>
                </a:lnTo>
                <a:lnTo>
                  <a:pt x="469229" y="21880"/>
                </a:lnTo>
                <a:lnTo>
                  <a:pt x="422927" y="9899"/>
                </a:lnTo>
                <a:lnTo>
                  <a:pt x="374798" y="2518"/>
                </a:lnTo>
                <a:lnTo>
                  <a:pt x="3251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528048"/>
            <a:ext cx="585788" cy="482917"/>
          </a:xfrm>
          <a:custGeom>
            <a:avLst/>
            <a:gdLst/>
            <a:ahLst/>
            <a:cxnLst/>
            <a:rect l="l" t="t" r="r" b="b"/>
            <a:pathLst>
              <a:path w="781050" h="858520">
                <a:moveTo>
                  <a:pt x="0" y="129073"/>
                </a:moveTo>
                <a:lnTo>
                  <a:pt x="55853" y="82812"/>
                </a:lnTo>
                <a:lnTo>
                  <a:pt x="95003" y="58598"/>
                </a:lnTo>
                <a:lnTo>
                  <a:pt x="136815" y="38200"/>
                </a:lnTo>
                <a:lnTo>
                  <a:pt x="181010" y="21880"/>
                </a:lnTo>
                <a:lnTo>
                  <a:pt x="227312" y="9899"/>
                </a:lnTo>
                <a:lnTo>
                  <a:pt x="275441" y="2518"/>
                </a:lnTo>
                <a:lnTo>
                  <a:pt x="325120" y="0"/>
                </a:lnTo>
                <a:lnTo>
                  <a:pt x="374798" y="2518"/>
                </a:lnTo>
                <a:lnTo>
                  <a:pt x="422927" y="9899"/>
                </a:lnTo>
                <a:lnTo>
                  <a:pt x="469229" y="21880"/>
                </a:lnTo>
                <a:lnTo>
                  <a:pt x="513424" y="38200"/>
                </a:lnTo>
                <a:lnTo>
                  <a:pt x="555236" y="58598"/>
                </a:lnTo>
                <a:lnTo>
                  <a:pt x="594386" y="82812"/>
                </a:lnTo>
                <a:lnTo>
                  <a:pt x="630595" y="110579"/>
                </a:lnTo>
                <a:lnTo>
                  <a:pt x="663587" y="141639"/>
                </a:lnTo>
                <a:lnTo>
                  <a:pt x="693081" y="175729"/>
                </a:lnTo>
                <a:lnTo>
                  <a:pt x="718802" y="212588"/>
                </a:lnTo>
                <a:lnTo>
                  <a:pt x="740469" y="251955"/>
                </a:lnTo>
                <a:lnTo>
                  <a:pt x="757806" y="293567"/>
                </a:lnTo>
                <a:lnTo>
                  <a:pt x="770534" y="337163"/>
                </a:lnTo>
                <a:lnTo>
                  <a:pt x="778374" y="382481"/>
                </a:lnTo>
                <a:lnTo>
                  <a:pt x="781050" y="429260"/>
                </a:lnTo>
                <a:lnTo>
                  <a:pt x="778374" y="476038"/>
                </a:lnTo>
                <a:lnTo>
                  <a:pt x="770534" y="521356"/>
                </a:lnTo>
                <a:lnTo>
                  <a:pt x="757806" y="564952"/>
                </a:lnTo>
                <a:lnTo>
                  <a:pt x="740469" y="606564"/>
                </a:lnTo>
                <a:lnTo>
                  <a:pt x="718802" y="645931"/>
                </a:lnTo>
                <a:lnTo>
                  <a:pt x="693081" y="682790"/>
                </a:lnTo>
                <a:lnTo>
                  <a:pt x="663587" y="716880"/>
                </a:lnTo>
                <a:lnTo>
                  <a:pt x="630595" y="747940"/>
                </a:lnTo>
                <a:lnTo>
                  <a:pt x="594386" y="775707"/>
                </a:lnTo>
                <a:lnTo>
                  <a:pt x="555236" y="799921"/>
                </a:lnTo>
                <a:lnTo>
                  <a:pt x="513424" y="820319"/>
                </a:lnTo>
                <a:lnTo>
                  <a:pt x="469229" y="836639"/>
                </a:lnTo>
                <a:lnTo>
                  <a:pt x="422927" y="848620"/>
                </a:lnTo>
                <a:lnTo>
                  <a:pt x="374798" y="856001"/>
                </a:lnTo>
                <a:lnTo>
                  <a:pt x="325120" y="858520"/>
                </a:lnTo>
                <a:lnTo>
                  <a:pt x="275441" y="856001"/>
                </a:lnTo>
                <a:lnTo>
                  <a:pt x="227312" y="848620"/>
                </a:lnTo>
                <a:lnTo>
                  <a:pt x="181010" y="836639"/>
                </a:lnTo>
                <a:lnTo>
                  <a:pt x="136815" y="820319"/>
                </a:lnTo>
                <a:lnTo>
                  <a:pt x="95003" y="799921"/>
                </a:lnTo>
                <a:lnTo>
                  <a:pt x="55853" y="775707"/>
                </a:lnTo>
                <a:lnTo>
                  <a:pt x="19644" y="747940"/>
                </a:lnTo>
                <a:lnTo>
                  <a:pt x="0" y="72944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008" y="1636133"/>
            <a:ext cx="343376" cy="28541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900" b="1" spc="-7" dirty="0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900">
              <a:latin typeface="Calibri"/>
              <a:cs typeface="Calibri"/>
            </a:endParaRPr>
          </a:p>
          <a:p>
            <a:pPr marL="33335"/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2336721"/>
            <a:ext cx="540068" cy="482917"/>
          </a:xfrm>
          <a:custGeom>
            <a:avLst/>
            <a:gdLst/>
            <a:ahLst/>
            <a:cxnLst/>
            <a:rect l="l" t="t" r="r" b="b"/>
            <a:pathLst>
              <a:path w="720090" h="858520">
                <a:moveTo>
                  <a:pt x="265430" y="0"/>
                </a:moveTo>
                <a:lnTo>
                  <a:pt x="215889" y="2518"/>
                </a:lnTo>
                <a:lnTo>
                  <a:pt x="167894" y="9899"/>
                </a:lnTo>
                <a:lnTo>
                  <a:pt x="121722" y="21880"/>
                </a:lnTo>
                <a:lnTo>
                  <a:pt x="77649" y="38200"/>
                </a:lnTo>
                <a:lnTo>
                  <a:pt x="35954" y="58598"/>
                </a:lnTo>
                <a:lnTo>
                  <a:pt x="0" y="80897"/>
                </a:lnTo>
                <a:lnTo>
                  <a:pt x="0" y="777622"/>
                </a:lnTo>
                <a:lnTo>
                  <a:pt x="35954" y="799921"/>
                </a:lnTo>
                <a:lnTo>
                  <a:pt x="77649" y="820319"/>
                </a:lnTo>
                <a:lnTo>
                  <a:pt x="121722" y="836639"/>
                </a:lnTo>
                <a:lnTo>
                  <a:pt x="167894" y="848620"/>
                </a:lnTo>
                <a:lnTo>
                  <a:pt x="215889" y="856001"/>
                </a:lnTo>
                <a:lnTo>
                  <a:pt x="265430" y="858519"/>
                </a:lnTo>
                <a:lnTo>
                  <a:pt x="314970" y="856001"/>
                </a:lnTo>
                <a:lnTo>
                  <a:pt x="362966" y="848620"/>
                </a:lnTo>
                <a:lnTo>
                  <a:pt x="409138" y="836639"/>
                </a:lnTo>
                <a:lnTo>
                  <a:pt x="453211" y="820319"/>
                </a:lnTo>
                <a:lnTo>
                  <a:pt x="494906" y="799921"/>
                </a:lnTo>
                <a:lnTo>
                  <a:pt x="533947" y="775707"/>
                </a:lnTo>
                <a:lnTo>
                  <a:pt x="570056" y="747940"/>
                </a:lnTo>
                <a:lnTo>
                  <a:pt x="602955" y="716880"/>
                </a:lnTo>
                <a:lnTo>
                  <a:pt x="632367" y="682790"/>
                </a:lnTo>
                <a:lnTo>
                  <a:pt x="658016" y="645931"/>
                </a:lnTo>
                <a:lnTo>
                  <a:pt x="679623" y="606564"/>
                </a:lnTo>
                <a:lnTo>
                  <a:pt x="696911" y="564952"/>
                </a:lnTo>
                <a:lnTo>
                  <a:pt x="709603" y="521356"/>
                </a:lnTo>
                <a:lnTo>
                  <a:pt x="717422" y="476038"/>
                </a:lnTo>
                <a:lnTo>
                  <a:pt x="720090" y="429259"/>
                </a:lnTo>
                <a:lnTo>
                  <a:pt x="717422" y="382481"/>
                </a:lnTo>
                <a:lnTo>
                  <a:pt x="709603" y="337163"/>
                </a:lnTo>
                <a:lnTo>
                  <a:pt x="696911" y="293567"/>
                </a:lnTo>
                <a:lnTo>
                  <a:pt x="679623" y="251955"/>
                </a:lnTo>
                <a:lnTo>
                  <a:pt x="658016" y="212588"/>
                </a:lnTo>
                <a:lnTo>
                  <a:pt x="632367" y="175729"/>
                </a:lnTo>
                <a:lnTo>
                  <a:pt x="602955" y="141639"/>
                </a:lnTo>
                <a:lnTo>
                  <a:pt x="570056" y="110579"/>
                </a:lnTo>
                <a:lnTo>
                  <a:pt x="533947" y="82812"/>
                </a:lnTo>
                <a:lnTo>
                  <a:pt x="494906" y="58598"/>
                </a:lnTo>
                <a:lnTo>
                  <a:pt x="453211" y="38200"/>
                </a:lnTo>
                <a:lnTo>
                  <a:pt x="409138" y="21880"/>
                </a:lnTo>
                <a:lnTo>
                  <a:pt x="362966" y="9899"/>
                </a:lnTo>
                <a:lnTo>
                  <a:pt x="314970" y="2518"/>
                </a:lnTo>
                <a:lnTo>
                  <a:pt x="2654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336721"/>
            <a:ext cx="540068" cy="482917"/>
          </a:xfrm>
          <a:custGeom>
            <a:avLst/>
            <a:gdLst/>
            <a:ahLst/>
            <a:cxnLst/>
            <a:rect l="l" t="t" r="r" b="b"/>
            <a:pathLst>
              <a:path w="720090" h="858520">
                <a:moveTo>
                  <a:pt x="0" y="80897"/>
                </a:moveTo>
                <a:lnTo>
                  <a:pt x="35954" y="58598"/>
                </a:lnTo>
                <a:lnTo>
                  <a:pt x="77649" y="38200"/>
                </a:lnTo>
                <a:lnTo>
                  <a:pt x="121722" y="21880"/>
                </a:lnTo>
                <a:lnTo>
                  <a:pt x="167894" y="9899"/>
                </a:lnTo>
                <a:lnTo>
                  <a:pt x="215889" y="2518"/>
                </a:lnTo>
                <a:lnTo>
                  <a:pt x="265430" y="0"/>
                </a:lnTo>
                <a:lnTo>
                  <a:pt x="314970" y="2518"/>
                </a:lnTo>
                <a:lnTo>
                  <a:pt x="362966" y="9899"/>
                </a:lnTo>
                <a:lnTo>
                  <a:pt x="409138" y="21880"/>
                </a:lnTo>
                <a:lnTo>
                  <a:pt x="453211" y="38200"/>
                </a:lnTo>
                <a:lnTo>
                  <a:pt x="494906" y="58598"/>
                </a:lnTo>
                <a:lnTo>
                  <a:pt x="533947" y="82812"/>
                </a:lnTo>
                <a:lnTo>
                  <a:pt x="570056" y="110579"/>
                </a:lnTo>
                <a:lnTo>
                  <a:pt x="602955" y="141639"/>
                </a:lnTo>
                <a:lnTo>
                  <a:pt x="632367" y="175729"/>
                </a:lnTo>
                <a:lnTo>
                  <a:pt x="658016" y="212588"/>
                </a:lnTo>
                <a:lnTo>
                  <a:pt x="679623" y="251955"/>
                </a:lnTo>
                <a:lnTo>
                  <a:pt x="696911" y="293567"/>
                </a:lnTo>
                <a:lnTo>
                  <a:pt x="709603" y="337163"/>
                </a:lnTo>
                <a:lnTo>
                  <a:pt x="717422" y="382481"/>
                </a:lnTo>
                <a:lnTo>
                  <a:pt x="720090" y="429259"/>
                </a:lnTo>
                <a:lnTo>
                  <a:pt x="717422" y="476038"/>
                </a:lnTo>
                <a:lnTo>
                  <a:pt x="709603" y="521356"/>
                </a:lnTo>
                <a:lnTo>
                  <a:pt x="696911" y="564952"/>
                </a:lnTo>
                <a:lnTo>
                  <a:pt x="679623" y="606564"/>
                </a:lnTo>
                <a:lnTo>
                  <a:pt x="658016" y="645931"/>
                </a:lnTo>
                <a:lnTo>
                  <a:pt x="632367" y="682790"/>
                </a:lnTo>
                <a:lnTo>
                  <a:pt x="602955" y="716880"/>
                </a:lnTo>
                <a:lnTo>
                  <a:pt x="570056" y="747940"/>
                </a:lnTo>
                <a:lnTo>
                  <a:pt x="533947" y="775707"/>
                </a:lnTo>
                <a:lnTo>
                  <a:pt x="494906" y="799921"/>
                </a:lnTo>
                <a:lnTo>
                  <a:pt x="453211" y="820319"/>
                </a:lnTo>
                <a:lnTo>
                  <a:pt x="409138" y="836639"/>
                </a:lnTo>
                <a:lnTo>
                  <a:pt x="362966" y="848620"/>
                </a:lnTo>
                <a:lnTo>
                  <a:pt x="314970" y="856001"/>
                </a:lnTo>
                <a:lnTo>
                  <a:pt x="265430" y="858519"/>
                </a:lnTo>
                <a:lnTo>
                  <a:pt x="215889" y="856001"/>
                </a:lnTo>
                <a:lnTo>
                  <a:pt x="167894" y="848620"/>
                </a:lnTo>
                <a:lnTo>
                  <a:pt x="121722" y="836639"/>
                </a:lnTo>
                <a:lnTo>
                  <a:pt x="77649" y="820319"/>
                </a:lnTo>
                <a:lnTo>
                  <a:pt x="35954" y="799921"/>
                </a:lnTo>
                <a:lnTo>
                  <a:pt x="0" y="77762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054" y="2505849"/>
            <a:ext cx="285750" cy="146915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2407" y="2118836"/>
            <a:ext cx="370999" cy="28541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 marR="3333" indent="8334">
              <a:spcBef>
                <a:spcPts val="66"/>
              </a:spcBef>
            </a:pPr>
            <a:r>
              <a:rPr sz="900" b="1" spc="-7" dirty="0">
                <a:solidFill>
                  <a:srgbClr val="FFFFFF"/>
                </a:solidFill>
                <a:latin typeface="Calibri"/>
                <a:cs typeface="Calibri"/>
              </a:rPr>
              <a:t>2019+  R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48264" y="955548"/>
            <a:ext cx="988313" cy="526779"/>
          </a:xfrm>
          <a:custGeom>
            <a:avLst/>
            <a:gdLst/>
            <a:ahLst/>
            <a:cxnLst/>
            <a:rect l="l" t="t" r="r" b="b"/>
            <a:pathLst>
              <a:path w="1221740" h="1049020">
                <a:moveTo>
                  <a:pt x="0" y="524510"/>
                </a:moveTo>
                <a:lnTo>
                  <a:pt x="2242" y="479252"/>
                </a:lnTo>
                <a:lnTo>
                  <a:pt x="8848" y="435063"/>
                </a:lnTo>
                <a:lnTo>
                  <a:pt x="19634" y="392101"/>
                </a:lnTo>
                <a:lnTo>
                  <a:pt x="34415" y="350523"/>
                </a:lnTo>
                <a:lnTo>
                  <a:pt x="53009" y="310487"/>
                </a:lnTo>
                <a:lnTo>
                  <a:pt x="75233" y="272150"/>
                </a:lnTo>
                <a:lnTo>
                  <a:pt x="100901" y="235669"/>
                </a:lnTo>
                <a:lnTo>
                  <a:pt x="129832" y="201202"/>
                </a:lnTo>
                <a:lnTo>
                  <a:pt x="161841" y="168906"/>
                </a:lnTo>
                <a:lnTo>
                  <a:pt x="196745" y="138939"/>
                </a:lnTo>
                <a:lnTo>
                  <a:pt x="234360" y="111458"/>
                </a:lnTo>
                <a:lnTo>
                  <a:pt x="274503" y="86621"/>
                </a:lnTo>
                <a:lnTo>
                  <a:pt x="316991" y="64584"/>
                </a:lnTo>
                <a:lnTo>
                  <a:pt x="361639" y="45506"/>
                </a:lnTo>
                <a:lnTo>
                  <a:pt x="408265" y="29543"/>
                </a:lnTo>
                <a:lnTo>
                  <a:pt x="456684" y="16854"/>
                </a:lnTo>
                <a:lnTo>
                  <a:pt x="506714" y="7595"/>
                </a:lnTo>
                <a:lnTo>
                  <a:pt x="558170" y="1925"/>
                </a:lnTo>
                <a:lnTo>
                  <a:pt x="610870" y="0"/>
                </a:lnTo>
                <a:lnTo>
                  <a:pt x="663569" y="1925"/>
                </a:lnTo>
                <a:lnTo>
                  <a:pt x="715025" y="7595"/>
                </a:lnTo>
                <a:lnTo>
                  <a:pt x="765055" y="16854"/>
                </a:lnTo>
                <a:lnTo>
                  <a:pt x="813474" y="29543"/>
                </a:lnTo>
                <a:lnTo>
                  <a:pt x="860100" y="45506"/>
                </a:lnTo>
                <a:lnTo>
                  <a:pt x="904748" y="64584"/>
                </a:lnTo>
                <a:lnTo>
                  <a:pt x="947236" y="86621"/>
                </a:lnTo>
                <a:lnTo>
                  <a:pt x="987379" y="111458"/>
                </a:lnTo>
                <a:lnTo>
                  <a:pt x="1024994" y="138939"/>
                </a:lnTo>
                <a:lnTo>
                  <a:pt x="1059898" y="168906"/>
                </a:lnTo>
                <a:lnTo>
                  <a:pt x="1091907" y="201202"/>
                </a:lnTo>
                <a:lnTo>
                  <a:pt x="1120838" y="235669"/>
                </a:lnTo>
                <a:lnTo>
                  <a:pt x="1146506" y="272150"/>
                </a:lnTo>
                <a:lnTo>
                  <a:pt x="1168730" y="310487"/>
                </a:lnTo>
                <a:lnTo>
                  <a:pt x="1187324" y="350523"/>
                </a:lnTo>
                <a:lnTo>
                  <a:pt x="1202105" y="392101"/>
                </a:lnTo>
                <a:lnTo>
                  <a:pt x="1212891" y="435063"/>
                </a:lnTo>
                <a:lnTo>
                  <a:pt x="1219497" y="479252"/>
                </a:lnTo>
                <a:lnTo>
                  <a:pt x="1221740" y="524510"/>
                </a:lnTo>
                <a:lnTo>
                  <a:pt x="1219497" y="569767"/>
                </a:lnTo>
                <a:lnTo>
                  <a:pt x="1212891" y="613956"/>
                </a:lnTo>
                <a:lnTo>
                  <a:pt x="1202105" y="656918"/>
                </a:lnTo>
                <a:lnTo>
                  <a:pt x="1187324" y="698496"/>
                </a:lnTo>
                <a:lnTo>
                  <a:pt x="1168730" y="738532"/>
                </a:lnTo>
                <a:lnTo>
                  <a:pt x="1146506" y="776869"/>
                </a:lnTo>
                <a:lnTo>
                  <a:pt x="1120838" y="813350"/>
                </a:lnTo>
                <a:lnTo>
                  <a:pt x="1091907" y="847817"/>
                </a:lnTo>
                <a:lnTo>
                  <a:pt x="1059898" y="880113"/>
                </a:lnTo>
                <a:lnTo>
                  <a:pt x="1024994" y="910080"/>
                </a:lnTo>
                <a:lnTo>
                  <a:pt x="987379" y="937561"/>
                </a:lnTo>
                <a:lnTo>
                  <a:pt x="947236" y="962398"/>
                </a:lnTo>
                <a:lnTo>
                  <a:pt x="904748" y="984435"/>
                </a:lnTo>
                <a:lnTo>
                  <a:pt x="860100" y="1003513"/>
                </a:lnTo>
                <a:lnTo>
                  <a:pt x="813474" y="1019476"/>
                </a:lnTo>
                <a:lnTo>
                  <a:pt x="765055" y="1032165"/>
                </a:lnTo>
                <a:lnTo>
                  <a:pt x="715025" y="1041424"/>
                </a:lnTo>
                <a:lnTo>
                  <a:pt x="663569" y="1047094"/>
                </a:lnTo>
                <a:lnTo>
                  <a:pt x="610870" y="1049020"/>
                </a:lnTo>
                <a:lnTo>
                  <a:pt x="558170" y="1047094"/>
                </a:lnTo>
                <a:lnTo>
                  <a:pt x="506714" y="1041424"/>
                </a:lnTo>
                <a:lnTo>
                  <a:pt x="456684" y="1032165"/>
                </a:lnTo>
                <a:lnTo>
                  <a:pt x="408265" y="1019476"/>
                </a:lnTo>
                <a:lnTo>
                  <a:pt x="361639" y="1003513"/>
                </a:lnTo>
                <a:lnTo>
                  <a:pt x="316991" y="984435"/>
                </a:lnTo>
                <a:lnTo>
                  <a:pt x="274503" y="962398"/>
                </a:lnTo>
                <a:lnTo>
                  <a:pt x="234360" y="937561"/>
                </a:lnTo>
                <a:lnTo>
                  <a:pt x="196745" y="910080"/>
                </a:lnTo>
                <a:lnTo>
                  <a:pt x="161841" y="880113"/>
                </a:lnTo>
                <a:lnTo>
                  <a:pt x="129832" y="847817"/>
                </a:lnTo>
                <a:lnTo>
                  <a:pt x="100901" y="813350"/>
                </a:lnTo>
                <a:lnTo>
                  <a:pt x="75233" y="776869"/>
                </a:lnTo>
                <a:lnTo>
                  <a:pt x="53009" y="738532"/>
                </a:lnTo>
                <a:lnTo>
                  <a:pt x="34415" y="698496"/>
                </a:lnTo>
                <a:lnTo>
                  <a:pt x="19634" y="656918"/>
                </a:lnTo>
                <a:lnTo>
                  <a:pt x="8848" y="613956"/>
                </a:lnTo>
                <a:lnTo>
                  <a:pt x="2242" y="569767"/>
                </a:lnTo>
                <a:lnTo>
                  <a:pt x="0" y="524510"/>
                </a:lnTo>
                <a:close/>
              </a:path>
            </a:pathLst>
          </a:custGeom>
          <a:ln w="5841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5762" y="1349324"/>
            <a:ext cx="1838618" cy="1685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-99392"/>
            <a:ext cx="9143998" cy="504056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955040"/>
                </a:moveTo>
                <a:lnTo>
                  <a:pt x="12192000" y="955040"/>
                </a:lnTo>
                <a:lnTo>
                  <a:pt x="1219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05" y="-68615"/>
            <a:ext cx="9100185" cy="500858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6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6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6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6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6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6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6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2019+SUPLEMEN)</a:t>
            </a:r>
            <a:endParaRPr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31" name="Curved Right Arrow 30"/>
          <p:cNvSpPr/>
          <p:nvPr/>
        </p:nvSpPr>
        <p:spPr>
          <a:xfrm>
            <a:off x="2771800" y="4653136"/>
            <a:ext cx="864096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7584" y="4521894"/>
            <a:ext cx="202332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DIHAPUS (SE </a:t>
            </a:r>
            <a:r>
              <a:rPr lang="en-US" b="1" dirty="0" err="1">
                <a:solidFill>
                  <a:srgbClr val="FFFF00"/>
                </a:solidFill>
              </a:rPr>
              <a:t>Ditjendikti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Ritek</a:t>
            </a:r>
            <a:r>
              <a:rPr lang="en-US" b="1" dirty="0">
                <a:solidFill>
                  <a:srgbClr val="FFFF00"/>
                </a:solidFill>
              </a:rPr>
              <a:t> No 0403/2022</a:t>
            </a:r>
          </a:p>
        </p:txBody>
      </p:sp>
    </p:spTree>
    <p:extLst>
      <p:ext uri="{BB962C8B-B14F-4D97-AF65-F5344CB8AC3E}">
        <p14:creationId xmlns:p14="http://schemas.microsoft.com/office/powerpoint/2010/main" val="3787032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841748"/>
            <a:ext cx="4291964" cy="355004"/>
          </a:xfrm>
          <a:custGeom>
            <a:avLst/>
            <a:gdLst/>
            <a:ahLst/>
            <a:cxnLst/>
            <a:rect l="l" t="t" r="r" b="b"/>
            <a:pathLst>
              <a:path w="5713095" h="370839">
                <a:moveTo>
                  <a:pt x="0" y="370839"/>
                </a:moveTo>
                <a:lnTo>
                  <a:pt x="5712841" y="370839"/>
                </a:lnTo>
                <a:lnTo>
                  <a:pt x="571284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4630" y="841748"/>
            <a:ext cx="4861275" cy="355004"/>
          </a:xfrm>
          <a:custGeom>
            <a:avLst/>
            <a:gdLst/>
            <a:ahLst/>
            <a:cxnLst/>
            <a:rect l="l" t="t" r="r" b="b"/>
            <a:pathLst>
              <a:path w="6479540" h="370839">
                <a:moveTo>
                  <a:pt x="0" y="370839"/>
                </a:moveTo>
                <a:lnTo>
                  <a:pt x="6479159" y="370839"/>
                </a:lnTo>
                <a:lnTo>
                  <a:pt x="6479159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1917650"/>
            <a:ext cx="4284821" cy="3527574"/>
          </a:xfrm>
          <a:custGeom>
            <a:avLst/>
            <a:gdLst/>
            <a:ahLst/>
            <a:cxnLst/>
            <a:rect l="l" t="t" r="r" b="b"/>
            <a:pathLst>
              <a:path w="5713095" h="4991100">
                <a:moveTo>
                  <a:pt x="5712841" y="4990766"/>
                </a:moveTo>
                <a:lnTo>
                  <a:pt x="5712841" y="0"/>
                </a:lnTo>
                <a:lnTo>
                  <a:pt x="0" y="0"/>
                </a:lnTo>
                <a:lnTo>
                  <a:pt x="0" y="4990766"/>
                </a:lnTo>
                <a:lnTo>
                  <a:pt x="5712841" y="4990766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8" y="1430014"/>
            <a:ext cx="4859655" cy="3527574"/>
          </a:xfrm>
          <a:custGeom>
            <a:avLst/>
            <a:gdLst/>
            <a:ahLst/>
            <a:cxnLst/>
            <a:rect l="l" t="t" r="r" b="b"/>
            <a:pathLst>
              <a:path w="6479540" h="4991100">
                <a:moveTo>
                  <a:pt x="6479159" y="4990766"/>
                </a:moveTo>
                <a:lnTo>
                  <a:pt x="6479159" y="0"/>
                </a:lnTo>
                <a:lnTo>
                  <a:pt x="0" y="0"/>
                </a:lnTo>
                <a:lnTo>
                  <a:pt x="0" y="4990766"/>
                </a:lnTo>
                <a:lnTo>
                  <a:pt x="6479159" y="4990766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5034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41748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1965" y="1772816"/>
            <a:ext cx="4768215" cy="2304256"/>
          </a:xfrm>
          <a:custGeom>
            <a:avLst/>
            <a:gdLst/>
            <a:ahLst/>
            <a:cxnLst/>
            <a:rect l="l" t="t" r="r" b="b"/>
            <a:pathLst>
              <a:path w="6357620" h="4401820">
                <a:moveTo>
                  <a:pt x="0" y="4401820"/>
                </a:moveTo>
                <a:lnTo>
                  <a:pt x="6357620" y="4401820"/>
                </a:lnTo>
                <a:lnTo>
                  <a:pt x="6357620" y="0"/>
                </a:lnTo>
                <a:lnTo>
                  <a:pt x="0" y="0"/>
                </a:lnTo>
                <a:lnTo>
                  <a:pt x="0" y="44018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52449" y="1916832"/>
            <a:ext cx="4654391" cy="1978185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/>
            <a:r>
              <a:rPr sz="1600" b="1" spc="-3" dirty="0">
                <a:latin typeface="Arial Narrow"/>
                <a:cs typeface="Arial Narrow"/>
              </a:rPr>
              <a:t>(</a:t>
            </a:r>
            <a:r>
              <a:rPr sz="1400" b="1" spc="-3" dirty="0">
                <a:latin typeface="Arial Narrow"/>
                <a:cs typeface="Arial Narrow"/>
              </a:rPr>
              <a:t>A). KARIL </a:t>
            </a:r>
            <a:r>
              <a:rPr sz="1400" b="1" spc="-33" dirty="0">
                <a:latin typeface="Arial Narrow"/>
                <a:cs typeface="Arial Narrow"/>
              </a:rPr>
              <a:t>SYARAT </a:t>
            </a:r>
            <a:r>
              <a:rPr sz="1400" b="1" spc="-3" dirty="0">
                <a:latin typeface="Arial Narrow"/>
                <a:cs typeface="Arial Narrow"/>
              </a:rPr>
              <a:t>KHUSUS MINIMAL </a:t>
            </a:r>
            <a:r>
              <a:rPr sz="1400" b="1" dirty="0">
                <a:latin typeface="Arial Narrow"/>
                <a:cs typeface="Arial Narrow"/>
              </a:rPr>
              <a:t>DI:</a:t>
            </a:r>
            <a:r>
              <a:rPr sz="1400" b="1" spc="23" dirty="0">
                <a:latin typeface="Arial Narrow"/>
                <a:cs typeface="Arial Narrow"/>
              </a:rPr>
              <a:t> </a:t>
            </a:r>
            <a:r>
              <a:rPr sz="1400" b="1" spc="-3" dirty="0">
                <a:latin typeface="Arial Narrow"/>
                <a:cs typeface="Arial Narrow"/>
              </a:rPr>
              <a:t>JURNAL</a:t>
            </a:r>
            <a:endParaRPr sz="1400" dirty="0">
              <a:latin typeface="Arial Narrow"/>
              <a:cs typeface="Arial Narrow"/>
            </a:endParaRPr>
          </a:p>
          <a:p>
            <a:pPr marL="233345" marR="3333" indent="37919">
              <a:tabLst>
                <a:tab pos="1506740" algn="l"/>
              </a:tabLst>
            </a:pPr>
            <a:r>
              <a:rPr sz="1400" b="1" spc="-3" dirty="0">
                <a:latin typeface="Arial Narrow"/>
                <a:cs typeface="Arial Narrow"/>
              </a:rPr>
              <a:t>INTERNASIONAL </a:t>
            </a:r>
            <a:r>
              <a:rPr sz="1400" b="1" spc="-10" dirty="0">
                <a:latin typeface="Arial Narrow"/>
                <a:cs typeface="Arial Narrow"/>
              </a:rPr>
              <a:t>BEREPUTASI</a:t>
            </a:r>
            <a:r>
              <a:rPr sz="1400" spc="-10" dirty="0">
                <a:latin typeface="Arial Narrow"/>
                <a:cs typeface="Arial Narrow"/>
              </a:rPr>
              <a:t>, </a:t>
            </a:r>
            <a:r>
              <a:rPr sz="1600" spc="-3" dirty="0">
                <a:latin typeface="Arial Narrow"/>
                <a:cs typeface="Arial Narrow"/>
              </a:rPr>
              <a:t>yaitu </a:t>
            </a:r>
            <a:r>
              <a:rPr sz="1600" dirty="0">
                <a:latin typeface="Arial Narrow"/>
                <a:cs typeface="Arial Narrow"/>
              </a:rPr>
              <a:t>Jurnal </a:t>
            </a:r>
            <a:r>
              <a:rPr sz="1600" spc="-16" dirty="0">
                <a:latin typeface="Arial Narrow"/>
                <a:cs typeface="Arial Narrow"/>
              </a:rPr>
              <a:t>Terindeks  </a:t>
            </a:r>
            <a:r>
              <a:rPr sz="1600" spc="-3" dirty="0">
                <a:latin typeface="Arial Narrow"/>
                <a:cs typeface="Arial Narrow"/>
              </a:rPr>
              <a:t>dalam basis </a:t>
            </a:r>
            <a:r>
              <a:rPr sz="1600" dirty="0">
                <a:latin typeface="Arial Narrow"/>
                <a:cs typeface="Arial Narrow"/>
              </a:rPr>
              <a:t>data </a:t>
            </a:r>
            <a:r>
              <a:rPr sz="1600" spc="-3" dirty="0">
                <a:latin typeface="Arial Narrow"/>
                <a:cs typeface="Arial Narrow"/>
              </a:rPr>
              <a:t>internasional bereputasi yang diakui oleh  Kemenristekdikti </a:t>
            </a:r>
            <a:r>
              <a:rPr sz="1600" spc="-10" dirty="0">
                <a:latin typeface="Arial Narrow"/>
                <a:cs typeface="Arial Narrow"/>
              </a:rPr>
              <a:t>(</a:t>
            </a:r>
            <a:r>
              <a:rPr sz="1600" i="1" spc="-10" dirty="0">
                <a:latin typeface="Arial Narrow"/>
                <a:cs typeface="Arial Narrow"/>
              </a:rPr>
              <a:t>Web </a:t>
            </a:r>
            <a:r>
              <a:rPr sz="1600" i="1" dirty="0">
                <a:latin typeface="Arial Narrow"/>
                <a:cs typeface="Arial Narrow"/>
              </a:rPr>
              <a:t>of </a:t>
            </a:r>
            <a:r>
              <a:rPr sz="1600" i="1" spc="-3" dirty="0">
                <a:latin typeface="Arial Narrow"/>
                <a:cs typeface="Arial Narrow"/>
              </a:rPr>
              <a:t>Science </a:t>
            </a:r>
            <a:r>
              <a:rPr sz="1600" dirty="0">
                <a:latin typeface="Arial Narrow"/>
                <a:cs typeface="Arial Narrow"/>
              </a:rPr>
              <a:t>dan/atau </a:t>
            </a:r>
            <a:r>
              <a:rPr sz="1600" i="1" dirty="0">
                <a:latin typeface="Arial Narrow"/>
                <a:cs typeface="Arial Narrow"/>
              </a:rPr>
              <a:t>Scopus</a:t>
            </a:r>
            <a:r>
              <a:rPr sz="1600" dirty="0">
                <a:latin typeface="Arial Narrow"/>
                <a:cs typeface="Arial Narrow"/>
              </a:rPr>
              <a:t>)  dengan </a:t>
            </a:r>
            <a:r>
              <a:rPr sz="1600" spc="-3" dirty="0">
                <a:latin typeface="Arial Narrow"/>
                <a:cs typeface="Arial Narrow"/>
              </a:rPr>
              <a:t>SJR jurnal </a:t>
            </a:r>
            <a:r>
              <a:rPr sz="1600" dirty="0">
                <a:latin typeface="Arial Narrow"/>
                <a:cs typeface="Arial Narrow"/>
              </a:rPr>
              <a:t>di atas 0,10 atau </a:t>
            </a:r>
            <a:r>
              <a:rPr sz="1600" spc="-3" dirty="0">
                <a:latin typeface="Arial Narrow"/>
                <a:cs typeface="Arial Narrow"/>
              </a:rPr>
              <a:t>memiliki </a:t>
            </a:r>
            <a:r>
              <a:rPr sz="1600" dirty="0">
                <a:latin typeface="Arial Narrow"/>
                <a:cs typeface="Arial Narrow"/>
              </a:rPr>
              <a:t>JIF </a:t>
            </a:r>
            <a:r>
              <a:rPr sz="1600" spc="-7" dirty="0">
                <a:latin typeface="Arial Narrow"/>
                <a:cs typeface="Arial Narrow"/>
              </a:rPr>
              <a:t>WoS  </a:t>
            </a:r>
            <a:r>
              <a:rPr sz="1600" spc="-3" dirty="0">
                <a:latin typeface="Arial Narrow"/>
                <a:cs typeface="Arial Narrow"/>
              </a:rPr>
              <a:t>paling sedikit </a:t>
            </a:r>
            <a:r>
              <a:rPr sz="1600" dirty="0">
                <a:latin typeface="Arial Narrow"/>
                <a:cs typeface="Arial Narrow"/>
              </a:rPr>
              <a:t>0,05. </a:t>
            </a:r>
            <a:r>
              <a:rPr sz="1600" spc="-7" dirty="0">
                <a:latin typeface="Arial Narrow"/>
                <a:cs typeface="Arial Narrow"/>
              </a:rPr>
              <a:t>Tidak </a:t>
            </a:r>
            <a:r>
              <a:rPr sz="1600" spc="-3" dirty="0">
                <a:latin typeface="Arial Narrow"/>
                <a:cs typeface="Arial Narrow"/>
              </a:rPr>
              <a:t>termasuk dalam kriteria ini adalah  jurnal </a:t>
            </a:r>
            <a:r>
              <a:rPr sz="1600" dirty="0">
                <a:latin typeface="Arial Narrow"/>
                <a:cs typeface="Arial Narrow"/>
              </a:rPr>
              <a:t>berstatus </a:t>
            </a:r>
            <a:r>
              <a:rPr sz="1600" i="1" dirty="0">
                <a:latin typeface="Arial Narrow"/>
                <a:cs typeface="Arial Narrow"/>
              </a:rPr>
              <a:t>coverage </a:t>
            </a:r>
            <a:r>
              <a:rPr sz="1600" i="1" spc="-3" dirty="0">
                <a:latin typeface="Arial Narrow"/>
                <a:cs typeface="Arial Narrow"/>
              </a:rPr>
              <a:t>discontinued </a:t>
            </a:r>
            <a:r>
              <a:rPr sz="1600" dirty="0">
                <a:latin typeface="Arial Narrow"/>
                <a:cs typeface="Arial Narrow"/>
              </a:rPr>
              <a:t>dan </a:t>
            </a:r>
            <a:r>
              <a:rPr sz="1600" i="1" spc="-3" dirty="0">
                <a:latin typeface="Arial Narrow"/>
                <a:cs typeface="Arial Narrow"/>
              </a:rPr>
              <a:t>cancelled </a:t>
            </a:r>
            <a:r>
              <a:rPr sz="1600" dirty="0">
                <a:latin typeface="Arial Narrow"/>
                <a:cs typeface="Arial Narrow"/>
              </a:rPr>
              <a:t>di  Scopus/</a:t>
            </a:r>
            <a:r>
              <a:rPr sz="1600" i="1" dirty="0">
                <a:latin typeface="Arial Narrow"/>
                <a:cs typeface="Arial Narrow"/>
              </a:rPr>
              <a:t>SCImagojr</a:t>
            </a:r>
            <a:r>
              <a:rPr sz="1600" dirty="0">
                <a:latin typeface="Arial Narrow"/>
                <a:cs typeface="Arial Narrow"/>
              </a:rPr>
              <a:t>;</a:t>
            </a:r>
            <a:r>
              <a:rPr sz="1600" spc="-39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3968" y="4349718"/>
            <a:ext cx="4791551" cy="1239522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271680" marR="3333" indent="-263763">
              <a:spcBef>
                <a:spcPts val="66"/>
              </a:spcBef>
            </a:pPr>
            <a:r>
              <a:rPr sz="1600" b="1" spc="-3" dirty="0">
                <a:latin typeface="Arial Narrow"/>
                <a:cs typeface="Arial Narrow"/>
              </a:rPr>
              <a:t>(B). </a:t>
            </a:r>
            <a:r>
              <a:rPr sz="1600" b="1" dirty="0">
                <a:latin typeface="Arial Narrow"/>
                <a:cs typeface="Arial Narrow"/>
              </a:rPr>
              <a:t>Melampirkan bukti proses pembimbingan paling sedikit  </a:t>
            </a:r>
            <a:r>
              <a:rPr sz="1600" b="1" spc="-3" dirty="0">
                <a:latin typeface="Arial Narrow"/>
                <a:cs typeface="Arial Narrow"/>
              </a:rPr>
              <a:t>setara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40 </a:t>
            </a:r>
            <a:r>
              <a:rPr sz="1600" b="1" u="heavy" spc="-3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(empat puluh) angka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kredit</a:t>
            </a:r>
            <a:r>
              <a:rPr sz="1600" b="1" dirty="0">
                <a:latin typeface="Arial Narrow"/>
                <a:cs typeface="Arial Narrow"/>
              </a:rPr>
              <a:t> yang berasal dari  bimbingan </a:t>
            </a:r>
            <a:r>
              <a:rPr sz="1600" b="1" spc="-16" dirty="0">
                <a:latin typeface="Arial Narrow"/>
                <a:cs typeface="Arial Narrow"/>
              </a:rPr>
              <a:t>Tugas </a:t>
            </a:r>
            <a:r>
              <a:rPr sz="1600" b="1" spc="-13" dirty="0">
                <a:latin typeface="Arial Narrow"/>
                <a:cs typeface="Arial Narrow"/>
              </a:rPr>
              <a:t>Akhir, </a:t>
            </a:r>
            <a:r>
              <a:rPr sz="1600" b="1" spc="-3" dirty="0">
                <a:latin typeface="Arial Narrow"/>
                <a:cs typeface="Arial Narrow"/>
              </a:rPr>
              <a:t>KKL, KKN, </a:t>
            </a:r>
            <a:r>
              <a:rPr sz="1600" b="1" dirty="0">
                <a:latin typeface="Arial Narrow"/>
                <a:cs typeface="Arial Narrow"/>
              </a:rPr>
              <a:t>PKL, </a:t>
            </a:r>
            <a:r>
              <a:rPr sz="1600" b="1" spc="-3" dirty="0">
                <a:latin typeface="Arial Narrow"/>
                <a:cs typeface="Arial Narrow"/>
              </a:rPr>
              <a:t>Magang,  </a:t>
            </a:r>
            <a:r>
              <a:rPr sz="1600" b="1" dirty="0">
                <a:latin typeface="Arial Narrow"/>
                <a:cs typeface="Arial Narrow"/>
              </a:rPr>
              <a:t>Kegiatan Kemahasiswaan </a:t>
            </a:r>
            <a:r>
              <a:rPr sz="1600" b="1" spc="-3" dirty="0">
                <a:latin typeface="Arial Narrow"/>
                <a:cs typeface="Arial Narrow"/>
              </a:rPr>
              <a:t>(BUKTI </a:t>
            </a:r>
            <a:r>
              <a:rPr sz="1600" b="1" spc="-23" dirty="0">
                <a:latin typeface="Arial Narrow"/>
                <a:cs typeface="Arial Narrow"/>
              </a:rPr>
              <a:t>KEGIATAN </a:t>
            </a:r>
            <a:r>
              <a:rPr sz="1600" b="1" dirty="0">
                <a:latin typeface="Arial Narrow"/>
                <a:cs typeface="Arial Narrow"/>
              </a:rPr>
              <a:t>: SESUAI DI  </a:t>
            </a:r>
            <a:r>
              <a:rPr sz="1600" b="1" spc="-3" dirty="0">
                <a:latin typeface="Arial Narrow"/>
                <a:cs typeface="Arial Narrow"/>
              </a:rPr>
              <a:t>PELAKSANAAN PENDIDIKAN, </a:t>
            </a:r>
            <a:r>
              <a:rPr sz="1600" b="1" dirty="0">
                <a:latin typeface="Arial Narrow"/>
                <a:cs typeface="Arial Narrow"/>
              </a:rPr>
              <a:t>SEJAK </a:t>
            </a:r>
            <a:r>
              <a:rPr sz="1600" b="1" spc="-3" dirty="0">
                <a:latin typeface="Arial Narrow"/>
                <a:cs typeface="Arial Narrow"/>
              </a:rPr>
              <a:t>TMT</a:t>
            </a:r>
            <a:r>
              <a:rPr sz="1600" b="1" spc="16" dirty="0">
                <a:latin typeface="Arial Narrow"/>
                <a:cs typeface="Arial Narrow"/>
              </a:rPr>
              <a:t> </a:t>
            </a:r>
            <a:r>
              <a:rPr sz="1600" b="1" spc="-3" dirty="0">
                <a:latin typeface="Arial Narrow"/>
                <a:cs typeface="Arial Narrow"/>
              </a:rPr>
              <a:t>TERAKHIR).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" y="1916832"/>
            <a:ext cx="3821440" cy="993300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600" b="1" spc="-3" dirty="0">
                <a:latin typeface="Arial Narrow"/>
                <a:cs typeface="Arial Narrow"/>
              </a:rPr>
              <a:t>KARIL </a:t>
            </a:r>
            <a:r>
              <a:rPr sz="1600" b="1" spc="-33" dirty="0">
                <a:latin typeface="Arial Narrow"/>
                <a:cs typeface="Arial Narrow"/>
              </a:rPr>
              <a:t>SYARAT </a:t>
            </a:r>
            <a:r>
              <a:rPr sz="1600" b="1" spc="-3" dirty="0">
                <a:latin typeface="Arial Narrow"/>
                <a:cs typeface="Arial Narrow"/>
              </a:rPr>
              <a:t>KHUSUS MINIMAL</a:t>
            </a:r>
            <a:r>
              <a:rPr sz="1600" b="1" spc="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DI:</a:t>
            </a:r>
            <a:endParaRPr sz="1600" dirty="0">
              <a:latin typeface="Arial Narrow"/>
              <a:cs typeface="Arial Narrow"/>
            </a:endParaRPr>
          </a:p>
          <a:p>
            <a:pPr marL="159590" indent="-151674">
              <a:spcBef>
                <a:spcPts val="3"/>
              </a:spcBef>
              <a:buAutoNum type="arabicPeriod"/>
              <a:tabLst>
                <a:tab pos="160008" algn="l"/>
              </a:tabLst>
            </a:pPr>
            <a:r>
              <a:rPr sz="1600" b="1" spc="-3" dirty="0">
                <a:latin typeface="Arial Narrow"/>
                <a:cs typeface="Arial Narrow"/>
              </a:rPr>
              <a:t>JURNAL INTERNASIONAL (BAGI </a:t>
            </a:r>
            <a:r>
              <a:rPr sz="1600" b="1" dirty="0">
                <a:latin typeface="Arial Narrow"/>
                <a:cs typeface="Arial Narrow"/>
              </a:rPr>
              <a:t>DOSEN</a:t>
            </a:r>
            <a:r>
              <a:rPr sz="1600" b="1" spc="-36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S2)</a:t>
            </a:r>
            <a:endParaRPr sz="1600" dirty="0">
              <a:latin typeface="Arial Narrow"/>
              <a:cs typeface="Arial Narrow"/>
            </a:endParaRPr>
          </a:p>
          <a:p>
            <a:pPr marL="159590" indent="-151674">
              <a:buAutoNum type="arabicPeriod"/>
              <a:tabLst>
                <a:tab pos="160008" algn="l"/>
              </a:tabLst>
            </a:pPr>
            <a:r>
              <a:rPr sz="1600" b="1" spc="-3" dirty="0">
                <a:latin typeface="Arial Narrow"/>
                <a:cs typeface="Arial Narrow"/>
              </a:rPr>
              <a:t>JURNAL NASIONAL </a:t>
            </a:r>
            <a:r>
              <a:rPr sz="1600" b="1" spc="-7" dirty="0">
                <a:latin typeface="Arial Narrow"/>
                <a:cs typeface="Arial Narrow"/>
              </a:rPr>
              <a:t>TERAKREDITASI</a:t>
            </a:r>
            <a:r>
              <a:rPr sz="1600" b="1" spc="-46" dirty="0">
                <a:latin typeface="Arial Narrow"/>
                <a:cs typeface="Arial Narrow"/>
              </a:rPr>
              <a:t> </a:t>
            </a:r>
            <a:r>
              <a:rPr sz="1600" b="1" spc="-3" dirty="0">
                <a:latin typeface="Arial Narrow"/>
                <a:cs typeface="Arial Narrow"/>
              </a:rPr>
              <a:t>(BAGI</a:t>
            </a:r>
            <a:endParaRPr sz="1600" dirty="0">
              <a:latin typeface="Arial Narrow"/>
              <a:cs typeface="Arial Narrow"/>
            </a:endParaRPr>
          </a:p>
          <a:p>
            <a:pPr marL="158341"/>
            <a:r>
              <a:rPr sz="1600" b="1" dirty="0">
                <a:latin typeface="Arial Narrow"/>
                <a:cs typeface="Arial Narrow"/>
              </a:rPr>
              <a:t>DOSEN</a:t>
            </a:r>
            <a:r>
              <a:rPr sz="1600" b="1" spc="-3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S3)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" y="552926"/>
            <a:ext cx="9144000" cy="260033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2279"/>
                </a:moveTo>
                <a:lnTo>
                  <a:pt x="12192000" y="462279"/>
                </a:lnTo>
                <a:lnTo>
                  <a:pt x="12192000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480" y="404664"/>
            <a:ext cx="8976360" cy="1025350"/>
          </a:xfrm>
          <a:prstGeom prst="rect">
            <a:avLst/>
          </a:prstGeom>
        </p:spPr>
        <p:txBody>
          <a:bodyPr vert="horz" wrap="square" lIns="0" tIns="141674" rIns="0" bIns="0" rtlCol="0">
            <a:spAutoFit/>
          </a:bodyPr>
          <a:lstStyle/>
          <a:p>
            <a:pPr marL="112505">
              <a:spcBef>
                <a:spcPts val="1116"/>
              </a:spcBef>
            </a:pPr>
            <a:r>
              <a:rPr sz="1600" b="1" spc="-3" dirty="0">
                <a:latin typeface="Calibri"/>
                <a:cs typeface="Calibri"/>
              </a:rPr>
              <a:t>❸.</a:t>
            </a:r>
            <a:r>
              <a:rPr sz="1600" b="1" spc="-3" dirty="0">
                <a:solidFill>
                  <a:srgbClr val="FFFF00"/>
                </a:solidFill>
                <a:latin typeface="Calibri"/>
                <a:cs typeface="Calibri"/>
              </a:rPr>
              <a:t>2.2. </a:t>
            </a:r>
            <a:r>
              <a:rPr sz="1600" b="1" spc="-46" dirty="0">
                <a:solidFill>
                  <a:srgbClr val="FFFF00"/>
                </a:solidFill>
                <a:latin typeface="Calibri"/>
                <a:cs typeface="Calibri"/>
              </a:rPr>
              <a:t>SYARAT </a:t>
            </a:r>
            <a:r>
              <a:rPr sz="1600" b="1" spc="-16" dirty="0">
                <a:solidFill>
                  <a:srgbClr val="FFFF00"/>
                </a:solidFill>
                <a:latin typeface="Calibri"/>
                <a:cs typeface="Calibri"/>
              </a:rPr>
              <a:t>TAMBAHAN: </a:t>
            </a:r>
            <a:r>
              <a:rPr sz="1600" b="1" spc="-7" dirty="0">
                <a:solidFill>
                  <a:srgbClr val="FFFF00"/>
                </a:solidFill>
                <a:latin typeface="Calibri"/>
                <a:cs typeface="Calibri"/>
              </a:rPr>
              <a:t>UNTUK </a:t>
            </a:r>
            <a:r>
              <a:rPr sz="1600" b="1" spc="-3" dirty="0">
                <a:solidFill>
                  <a:srgbClr val="FFFF00"/>
                </a:solidFill>
                <a:latin typeface="Calibri"/>
                <a:cs typeface="Calibri"/>
              </a:rPr>
              <a:t>KELOMPOK </a:t>
            </a:r>
            <a:r>
              <a:rPr sz="1600" b="1" spc="-20" dirty="0">
                <a:solidFill>
                  <a:srgbClr val="FFFF00"/>
                </a:solidFill>
                <a:latin typeface="Calibri"/>
                <a:cs typeface="Calibri"/>
              </a:rPr>
              <a:t>LUAR </a:t>
            </a:r>
            <a:r>
              <a:rPr sz="1600" b="1" spc="-3" dirty="0">
                <a:solidFill>
                  <a:srgbClr val="FFFF00"/>
                </a:solidFill>
                <a:latin typeface="Calibri"/>
                <a:cs typeface="Calibri"/>
              </a:rPr>
              <a:t>BIASA </a:t>
            </a:r>
            <a:r>
              <a:rPr sz="1600" b="1" spc="-7" dirty="0">
                <a:solidFill>
                  <a:srgbClr val="FFFF00"/>
                </a:solidFill>
                <a:latin typeface="Calibri"/>
                <a:cs typeface="Calibri"/>
              </a:rPr>
              <a:t>(MASA KERJA </a:t>
            </a:r>
            <a:r>
              <a:rPr sz="1600" b="1" dirty="0">
                <a:solidFill>
                  <a:srgbClr val="FFFF00"/>
                </a:solidFill>
                <a:latin typeface="Calibri"/>
                <a:cs typeface="Calibri"/>
              </a:rPr>
              <a:t>AKTIF</a:t>
            </a:r>
            <a:r>
              <a:rPr sz="16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rgbClr val="FFFF00"/>
                </a:solidFill>
                <a:latin typeface="Calibri"/>
                <a:cs typeface="Calibri"/>
              </a:rPr>
              <a:t>MINIMUM</a:t>
            </a:r>
            <a:r>
              <a:rPr sz="1200" b="1" spc="-3" dirty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</a:p>
          <a:p>
            <a:pPr marL="112505">
              <a:spcBef>
                <a:spcPts val="1116"/>
              </a:spcBef>
            </a:pPr>
            <a:r>
              <a:rPr lang="x-none" sz="1200" b="1" spc="-3" dirty="0">
                <a:solidFill>
                  <a:srgbClr val="FFFFFF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200" dirty="0">
              <a:latin typeface="Calibri"/>
              <a:cs typeface="Calibri"/>
            </a:endParaRPr>
          </a:p>
          <a:p>
            <a:pPr marL="33335">
              <a:spcBef>
                <a:spcPts val="515"/>
              </a:spcBef>
              <a:tabLst>
                <a:tab pos="3782685" algn="l"/>
              </a:tabLst>
            </a:pPr>
            <a:r>
              <a:rPr sz="1600" b="1" dirty="0">
                <a:latin typeface="Calibri"/>
                <a:cs typeface="Calibri"/>
              </a:rPr>
              <a:t>1. </a:t>
            </a:r>
            <a:r>
              <a:rPr sz="1600" b="1" spc="-7" dirty="0">
                <a:latin typeface="Calibri"/>
                <a:cs typeface="Calibri"/>
              </a:rPr>
              <a:t>KLPK </a:t>
            </a:r>
            <a:r>
              <a:rPr sz="1600" b="1" spc="-3" dirty="0">
                <a:latin typeface="Calibri"/>
                <a:cs typeface="Calibri"/>
              </a:rPr>
              <a:t>MASA </a:t>
            </a:r>
            <a:r>
              <a:rPr sz="1600" b="1" spc="-7" dirty="0">
                <a:latin typeface="Calibri"/>
                <a:cs typeface="Calibri"/>
              </a:rPr>
              <a:t>KERJA </a:t>
            </a:r>
            <a:r>
              <a:rPr sz="1600" b="1" dirty="0">
                <a:latin typeface="Calibri"/>
                <a:cs typeface="Calibri"/>
              </a:rPr>
              <a:t>AKTIF MINIM                           1. </a:t>
            </a:r>
            <a:r>
              <a:rPr sz="1600" b="1" spc="-7" dirty="0">
                <a:latin typeface="Calibri"/>
                <a:cs typeface="Calibri"/>
              </a:rPr>
              <a:t>KELOMPOK </a:t>
            </a:r>
            <a:r>
              <a:rPr sz="1600" b="1" spc="-3" dirty="0">
                <a:latin typeface="Calibri"/>
                <a:cs typeface="Calibri"/>
              </a:rPr>
              <a:t>MASA </a:t>
            </a:r>
            <a:r>
              <a:rPr sz="1600" b="1" spc="-7" dirty="0">
                <a:latin typeface="Calibri"/>
                <a:cs typeface="Calibri"/>
              </a:rPr>
              <a:t>KERJA </a:t>
            </a:r>
            <a:r>
              <a:rPr sz="1600" b="1" dirty="0">
                <a:latin typeface="Calibri"/>
                <a:cs typeface="Calibri"/>
              </a:rPr>
              <a:t>AKTIF MINIMUM: KE</a:t>
            </a:r>
            <a:r>
              <a:rPr sz="1600" b="1" spc="-4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LK</a:t>
            </a:r>
            <a:r>
              <a:rPr sz="1600" b="1" dirty="0">
                <a:latin typeface="Symbol"/>
                <a:cs typeface="Symbol"/>
              </a:rPr>
              <a:t></a:t>
            </a:r>
            <a:r>
              <a:rPr sz="1600" b="1" dirty="0">
                <a:latin typeface="Calibri"/>
                <a:cs typeface="Calibri"/>
              </a:rPr>
              <a:t>8</a:t>
            </a:r>
            <a:r>
              <a:rPr sz="1600" b="1" baseline="25462" dirty="0">
                <a:latin typeface="Calibri"/>
                <a:cs typeface="Calibri"/>
              </a:rPr>
              <a:t>TH</a:t>
            </a:r>
            <a:endParaRPr sz="1600" baseline="25462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16272" y="1007757"/>
            <a:ext cx="1119143" cy="583004"/>
          </a:xfrm>
          <a:custGeom>
            <a:avLst/>
            <a:gdLst/>
            <a:ahLst/>
            <a:cxnLst/>
            <a:rect l="l" t="t" r="r" b="b"/>
            <a:pathLst>
              <a:path w="1056640" h="1049020">
                <a:moveTo>
                  <a:pt x="0" y="524510"/>
                </a:moveTo>
                <a:lnTo>
                  <a:pt x="2158" y="476767"/>
                </a:lnTo>
                <a:lnTo>
                  <a:pt x="8509" y="430226"/>
                </a:lnTo>
                <a:lnTo>
                  <a:pt x="18867" y="385071"/>
                </a:lnTo>
                <a:lnTo>
                  <a:pt x="33045" y="341488"/>
                </a:lnTo>
                <a:lnTo>
                  <a:pt x="50857" y="299661"/>
                </a:lnTo>
                <a:lnTo>
                  <a:pt x="72117" y="259776"/>
                </a:lnTo>
                <a:lnTo>
                  <a:pt x="96637" y="222017"/>
                </a:lnTo>
                <a:lnTo>
                  <a:pt x="124233" y="186571"/>
                </a:lnTo>
                <a:lnTo>
                  <a:pt x="154717" y="153622"/>
                </a:lnTo>
                <a:lnTo>
                  <a:pt x="187904" y="123355"/>
                </a:lnTo>
                <a:lnTo>
                  <a:pt x="223606" y="95956"/>
                </a:lnTo>
                <a:lnTo>
                  <a:pt x="261638" y="71609"/>
                </a:lnTo>
                <a:lnTo>
                  <a:pt x="301814" y="50500"/>
                </a:lnTo>
                <a:lnTo>
                  <a:pt x="343946" y="32813"/>
                </a:lnTo>
                <a:lnTo>
                  <a:pt x="387849" y="18735"/>
                </a:lnTo>
                <a:lnTo>
                  <a:pt x="433337" y="8450"/>
                </a:lnTo>
                <a:lnTo>
                  <a:pt x="480222" y="2143"/>
                </a:lnTo>
                <a:lnTo>
                  <a:pt x="528320" y="0"/>
                </a:lnTo>
                <a:lnTo>
                  <a:pt x="576417" y="2143"/>
                </a:lnTo>
                <a:lnTo>
                  <a:pt x="623302" y="8450"/>
                </a:lnTo>
                <a:lnTo>
                  <a:pt x="668790" y="18735"/>
                </a:lnTo>
                <a:lnTo>
                  <a:pt x="712693" y="32813"/>
                </a:lnTo>
                <a:lnTo>
                  <a:pt x="754825" y="50500"/>
                </a:lnTo>
                <a:lnTo>
                  <a:pt x="795001" y="71609"/>
                </a:lnTo>
                <a:lnTo>
                  <a:pt x="833033" y="95956"/>
                </a:lnTo>
                <a:lnTo>
                  <a:pt x="868735" y="123355"/>
                </a:lnTo>
                <a:lnTo>
                  <a:pt x="901922" y="153622"/>
                </a:lnTo>
                <a:lnTo>
                  <a:pt x="932406" y="186571"/>
                </a:lnTo>
                <a:lnTo>
                  <a:pt x="960002" y="222017"/>
                </a:lnTo>
                <a:lnTo>
                  <a:pt x="984522" y="259776"/>
                </a:lnTo>
                <a:lnTo>
                  <a:pt x="1005782" y="299661"/>
                </a:lnTo>
                <a:lnTo>
                  <a:pt x="1023594" y="341488"/>
                </a:lnTo>
                <a:lnTo>
                  <a:pt x="1037772" y="385071"/>
                </a:lnTo>
                <a:lnTo>
                  <a:pt x="1048130" y="430226"/>
                </a:lnTo>
                <a:lnTo>
                  <a:pt x="1054481" y="476767"/>
                </a:lnTo>
                <a:lnTo>
                  <a:pt x="1056640" y="524510"/>
                </a:lnTo>
                <a:lnTo>
                  <a:pt x="1054481" y="572252"/>
                </a:lnTo>
                <a:lnTo>
                  <a:pt x="1048130" y="618793"/>
                </a:lnTo>
                <a:lnTo>
                  <a:pt x="1037772" y="663948"/>
                </a:lnTo>
                <a:lnTo>
                  <a:pt x="1023594" y="707531"/>
                </a:lnTo>
                <a:lnTo>
                  <a:pt x="1005782" y="749358"/>
                </a:lnTo>
                <a:lnTo>
                  <a:pt x="984522" y="789243"/>
                </a:lnTo>
                <a:lnTo>
                  <a:pt x="960002" y="827002"/>
                </a:lnTo>
                <a:lnTo>
                  <a:pt x="932406" y="862448"/>
                </a:lnTo>
                <a:lnTo>
                  <a:pt x="901922" y="895397"/>
                </a:lnTo>
                <a:lnTo>
                  <a:pt x="868735" y="925664"/>
                </a:lnTo>
                <a:lnTo>
                  <a:pt x="833033" y="953063"/>
                </a:lnTo>
                <a:lnTo>
                  <a:pt x="795001" y="977410"/>
                </a:lnTo>
                <a:lnTo>
                  <a:pt x="754825" y="998519"/>
                </a:lnTo>
                <a:lnTo>
                  <a:pt x="712693" y="1016206"/>
                </a:lnTo>
                <a:lnTo>
                  <a:pt x="668790" y="1030284"/>
                </a:lnTo>
                <a:lnTo>
                  <a:pt x="623302" y="1040569"/>
                </a:lnTo>
                <a:lnTo>
                  <a:pt x="576417" y="1046876"/>
                </a:lnTo>
                <a:lnTo>
                  <a:pt x="528320" y="1049020"/>
                </a:lnTo>
                <a:lnTo>
                  <a:pt x="480222" y="1046876"/>
                </a:lnTo>
                <a:lnTo>
                  <a:pt x="433337" y="1040569"/>
                </a:lnTo>
                <a:lnTo>
                  <a:pt x="387849" y="1030284"/>
                </a:lnTo>
                <a:lnTo>
                  <a:pt x="343946" y="1016206"/>
                </a:lnTo>
                <a:lnTo>
                  <a:pt x="301814" y="998519"/>
                </a:lnTo>
                <a:lnTo>
                  <a:pt x="261638" y="977410"/>
                </a:lnTo>
                <a:lnTo>
                  <a:pt x="223606" y="953063"/>
                </a:lnTo>
                <a:lnTo>
                  <a:pt x="187904" y="925664"/>
                </a:lnTo>
                <a:lnTo>
                  <a:pt x="154717" y="895397"/>
                </a:lnTo>
                <a:lnTo>
                  <a:pt x="124233" y="862448"/>
                </a:lnTo>
                <a:lnTo>
                  <a:pt x="96637" y="827002"/>
                </a:lnTo>
                <a:lnTo>
                  <a:pt x="72117" y="789243"/>
                </a:lnTo>
                <a:lnTo>
                  <a:pt x="50857" y="749358"/>
                </a:lnTo>
                <a:lnTo>
                  <a:pt x="33045" y="707531"/>
                </a:lnTo>
                <a:lnTo>
                  <a:pt x="18867" y="663948"/>
                </a:lnTo>
                <a:lnTo>
                  <a:pt x="8509" y="618793"/>
                </a:lnTo>
                <a:lnTo>
                  <a:pt x="2158" y="572252"/>
                </a:lnTo>
                <a:lnTo>
                  <a:pt x="0" y="524510"/>
                </a:lnTo>
                <a:close/>
              </a:path>
            </a:pathLst>
          </a:custGeom>
          <a:ln w="5841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3768" y="2693523"/>
            <a:ext cx="1808197" cy="116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429"/>
            <a:ext cx="9144000" cy="537210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955040"/>
                </a:moveTo>
                <a:lnTo>
                  <a:pt x="12192000" y="955040"/>
                </a:lnTo>
                <a:lnTo>
                  <a:pt x="1219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-27384"/>
            <a:ext cx="9145905" cy="56241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8334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8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2019+SUPLEMEN)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4521894"/>
            <a:ext cx="202332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DIHAPUS (SE </a:t>
            </a:r>
            <a:r>
              <a:rPr lang="en-US" b="1" dirty="0" err="1">
                <a:solidFill>
                  <a:srgbClr val="FFFF00"/>
                </a:solidFill>
              </a:rPr>
              <a:t>Ditjendikti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Ritek</a:t>
            </a:r>
            <a:r>
              <a:rPr lang="en-US" b="1" dirty="0">
                <a:solidFill>
                  <a:srgbClr val="FFFF00"/>
                </a:solidFill>
              </a:rPr>
              <a:t> No 0403/2022</a:t>
            </a:r>
          </a:p>
        </p:txBody>
      </p:sp>
      <p:sp>
        <p:nvSpPr>
          <p:cNvPr id="19" name="Curved Right Arrow 18"/>
          <p:cNvSpPr/>
          <p:nvPr/>
        </p:nvSpPr>
        <p:spPr>
          <a:xfrm>
            <a:off x="2843808" y="4437112"/>
            <a:ext cx="57606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99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662940"/>
            <a:ext cx="9144000" cy="467201"/>
          </a:xfrm>
          <a:custGeom>
            <a:avLst/>
            <a:gdLst/>
            <a:ahLst/>
            <a:cxnLst/>
            <a:rect l="l" t="t" r="r" b="b"/>
            <a:pathLst>
              <a:path w="12192000" h="830580">
                <a:moveTo>
                  <a:pt x="0" y="830580"/>
                </a:moveTo>
                <a:lnTo>
                  <a:pt x="12192000" y="830580"/>
                </a:lnTo>
                <a:lnTo>
                  <a:pt x="12192000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25996"/>
            <a:ext cx="4572000" cy="358787"/>
          </a:xfrm>
          <a:custGeom>
            <a:avLst/>
            <a:gdLst/>
            <a:ahLst/>
            <a:cxnLst/>
            <a:rect l="l" t="t" r="r" b="b"/>
            <a:pathLst>
              <a:path w="6096000" h="370839">
                <a:moveTo>
                  <a:pt x="0" y="370839"/>
                </a:moveTo>
                <a:lnTo>
                  <a:pt x="6096000" y="370839"/>
                </a:lnTo>
                <a:lnTo>
                  <a:pt x="6096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8512" y="1125997"/>
            <a:ext cx="4572000" cy="358786"/>
          </a:xfrm>
          <a:custGeom>
            <a:avLst/>
            <a:gdLst/>
            <a:ahLst/>
            <a:cxnLst/>
            <a:rect l="l" t="t" r="r" b="b"/>
            <a:pathLst>
              <a:path w="6096000" h="370839">
                <a:moveTo>
                  <a:pt x="0" y="370839"/>
                </a:moveTo>
                <a:lnTo>
                  <a:pt x="6096000" y="370839"/>
                </a:lnTo>
                <a:lnTo>
                  <a:pt x="6096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622"/>
            <a:ext cx="3923928" cy="3750562"/>
          </a:xfrm>
          <a:custGeom>
            <a:avLst/>
            <a:gdLst/>
            <a:ahLst/>
            <a:cxnLst/>
            <a:rect l="l" t="t" r="r" b="b"/>
            <a:pathLst>
              <a:path w="6096000" h="4480559">
                <a:moveTo>
                  <a:pt x="0" y="4480560"/>
                </a:moveTo>
                <a:lnTo>
                  <a:pt x="6096000" y="4480560"/>
                </a:lnTo>
                <a:lnTo>
                  <a:pt x="6096000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334622"/>
            <a:ext cx="4572000" cy="61436"/>
          </a:xfrm>
          <a:custGeom>
            <a:avLst/>
            <a:gdLst/>
            <a:ahLst/>
            <a:cxnLst/>
            <a:rect l="l" t="t" r="r" b="b"/>
            <a:pathLst>
              <a:path w="6096000" h="109219">
                <a:moveTo>
                  <a:pt x="0" y="108917"/>
                </a:moveTo>
                <a:lnTo>
                  <a:pt x="6096000" y="108917"/>
                </a:lnTo>
                <a:lnTo>
                  <a:pt x="6096000" y="0"/>
                </a:lnTo>
                <a:lnTo>
                  <a:pt x="0" y="0"/>
                </a:lnTo>
                <a:lnTo>
                  <a:pt x="0" y="108917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3459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25997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54937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5616" y="663132"/>
            <a:ext cx="6762750" cy="74964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algn="ctr">
              <a:spcBef>
                <a:spcPts val="66"/>
              </a:spcBef>
            </a:pPr>
            <a:r>
              <a:rPr sz="1600" b="1" spc="-7" dirty="0">
                <a:latin typeface="Calibri"/>
                <a:cs typeface="Calibri"/>
              </a:rPr>
              <a:t>❸</a:t>
            </a:r>
            <a:r>
              <a:rPr sz="1600" b="1" spc="-7" dirty="0">
                <a:latin typeface="Arial Narrow"/>
                <a:cs typeface="Arial Narrow"/>
              </a:rPr>
              <a:t>.2.3. </a:t>
            </a:r>
            <a:r>
              <a:rPr sz="1600" b="1" spc="-36" dirty="0">
                <a:latin typeface="Arial Narrow"/>
                <a:cs typeface="Arial Narrow"/>
              </a:rPr>
              <a:t>SYARAT </a:t>
            </a:r>
            <a:r>
              <a:rPr sz="1600" b="1" spc="-13" dirty="0">
                <a:latin typeface="Arial Narrow"/>
                <a:cs typeface="Arial Narrow"/>
              </a:rPr>
              <a:t>TAMBAHAN: </a:t>
            </a:r>
            <a:r>
              <a:rPr sz="1600" b="1" dirty="0">
                <a:latin typeface="Arial Narrow"/>
                <a:cs typeface="Arial Narrow"/>
              </a:rPr>
              <a:t>USULAN </a:t>
            </a:r>
            <a:r>
              <a:rPr sz="1600" b="1" spc="-20" dirty="0">
                <a:latin typeface="Arial Narrow"/>
                <a:cs typeface="Arial Narrow"/>
              </a:rPr>
              <a:t>JAFA </a:t>
            </a:r>
            <a:r>
              <a:rPr sz="1600" b="1" dirty="0">
                <a:latin typeface="Arial Narrow"/>
                <a:cs typeface="Arial Narrow"/>
              </a:rPr>
              <a:t>KE GURU</a:t>
            </a:r>
            <a:r>
              <a:rPr sz="1600" b="1" spc="79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BESAR/PROFESOR</a:t>
            </a:r>
            <a:endParaRPr sz="1600" dirty="0">
              <a:latin typeface="Arial Narrow"/>
              <a:cs typeface="Arial Narrow"/>
            </a:endParaRPr>
          </a:p>
          <a:p>
            <a:pPr algn="ctr">
              <a:spcBef>
                <a:spcPts val="66"/>
              </a:spcBef>
            </a:pPr>
            <a:r>
              <a:rPr sz="1600" b="1" spc="-30" dirty="0">
                <a:latin typeface="Arial Narrow"/>
                <a:cs typeface="Arial Narrow"/>
              </a:rPr>
              <a:t>YANG </a:t>
            </a:r>
            <a:r>
              <a:rPr sz="1600" b="1" spc="-3" dirty="0">
                <a:latin typeface="Arial Narrow"/>
                <a:cs typeface="Arial Narrow"/>
              </a:rPr>
              <a:t>MEMILIKI IJAZAH </a:t>
            </a:r>
            <a:r>
              <a:rPr sz="1600" b="1" dirty="0">
                <a:latin typeface="Arial Narrow"/>
                <a:cs typeface="Arial Narrow"/>
              </a:rPr>
              <a:t>S3 BLM 3</a:t>
            </a:r>
            <a:r>
              <a:rPr sz="1600" b="1" spc="46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TAHUN</a:t>
            </a:r>
            <a:endParaRPr sz="1600" dirty="0">
              <a:latin typeface="Arial Narrow"/>
              <a:cs typeface="Arial Narrow"/>
            </a:endParaRPr>
          </a:p>
          <a:p>
            <a:pPr marL="369185">
              <a:spcBef>
                <a:spcPts val="423"/>
              </a:spcBef>
              <a:tabLst>
                <a:tab pos="4191871" algn="l"/>
              </a:tabLst>
            </a:pP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2014/2015	</a:t>
            </a: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0515" y="2947886"/>
            <a:ext cx="5025390" cy="1417217"/>
          </a:xfrm>
          <a:custGeom>
            <a:avLst/>
            <a:gdLst/>
            <a:ahLst/>
            <a:cxnLst/>
            <a:rect l="l" t="t" r="r" b="b"/>
            <a:pathLst>
              <a:path w="6697980" h="4376420">
                <a:moveTo>
                  <a:pt x="6697980" y="4376418"/>
                </a:moveTo>
                <a:lnTo>
                  <a:pt x="6697980" y="0"/>
                </a:lnTo>
                <a:lnTo>
                  <a:pt x="0" y="0"/>
                </a:lnTo>
                <a:lnTo>
                  <a:pt x="0" y="4376418"/>
                </a:lnTo>
                <a:lnTo>
                  <a:pt x="6697980" y="43764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0515" y="1635143"/>
            <a:ext cx="4963478" cy="1270299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56253"/>
            <a:r>
              <a:rPr sz="1200" b="1" spc="-3" dirty="0">
                <a:latin typeface="Arial Narrow" pitchFamily="34" charset="0"/>
                <a:cs typeface="Arial" pitchFamily="34" charset="0"/>
              </a:rPr>
              <a:t>(A). </a:t>
            </a:r>
            <a:r>
              <a:rPr sz="1200" b="1" dirty="0">
                <a:latin typeface="Arial Narrow" pitchFamily="34" charset="0"/>
                <a:cs typeface="Arial" pitchFamily="34" charset="0"/>
              </a:rPr>
              <a:t>1 </a:t>
            </a:r>
            <a:r>
              <a:rPr sz="1200" b="1" spc="-13" dirty="0">
                <a:latin typeface="Arial Narrow" pitchFamily="34" charset="0"/>
                <a:cs typeface="Arial" pitchFamily="34" charset="0"/>
              </a:rPr>
              <a:t>(SATU) </a:t>
            </a:r>
            <a:r>
              <a:rPr sz="1200" b="1" spc="-7" dirty="0">
                <a:latin typeface="Arial Narrow" pitchFamily="34" charset="0"/>
                <a:cs typeface="Arial" pitchFamily="34" charset="0"/>
              </a:rPr>
              <a:t>KARIL </a:t>
            </a:r>
            <a:r>
              <a:rPr sz="1200" b="1" spc="-26" dirty="0">
                <a:latin typeface="Arial Narrow" pitchFamily="34" charset="0"/>
                <a:cs typeface="Arial" pitchFamily="34" charset="0"/>
              </a:rPr>
              <a:t>SYARAT </a:t>
            </a:r>
            <a:r>
              <a:rPr sz="1200" b="1" spc="-7" dirty="0">
                <a:latin typeface="Arial Narrow" pitchFamily="34" charset="0"/>
                <a:cs typeface="Arial" pitchFamily="34" charset="0"/>
              </a:rPr>
              <a:t>KHUSUS </a:t>
            </a:r>
            <a:r>
              <a:rPr sz="1200" b="1" spc="-3" dirty="0">
                <a:latin typeface="Arial Narrow" pitchFamily="34" charset="0"/>
                <a:cs typeface="Arial" pitchFamily="34" charset="0"/>
              </a:rPr>
              <a:t>MINIMAL DI: </a:t>
            </a:r>
            <a:r>
              <a:rPr sz="1200" b="1" spc="-7" dirty="0">
                <a:latin typeface="Arial Narrow" pitchFamily="34" charset="0"/>
                <a:cs typeface="Arial" pitchFamily="34" charset="0"/>
              </a:rPr>
              <a:t>JURNAL INTERNASIONAL</a:t>
            </a:r>
            <a:r>
              <a:rPr sz="1200" b="1" spc="187" dirty="0">
                <a:latin typeface="Arial Narrow" pitchFamily="34" charset="0"/>
                <a:cs typeface="Arial" pitchFamily="34" charset="0"/>
              </a:rPr>
              <a:t> </a:t>
            </a:r>
            <a:r>
              <a:rPr sz="1200" b="1" spc="-13" dirty="0">
                <a:latin typeface="Arial Narrow" pitchFamily="34" charset="0"/>
                <a:cs typeface="Arial" pitchFamily="34" charset="0"/>
              </a:rPr>
              <a:t>BEREPUTASI</a:t>
            </a:r>
            <a:r>
              <a:rPr sz="1200" dirty="0">
                <a:latin typeface="Arial Narrow" pitchFamily="34" charset="0"/>
                <a:cs typeface="Arial" pitchFamily="34" charset="0"/>
              </a:rPr>
              <a:t> </a:t>
            </a:r>
            <a:r>
              <a:rPr sz="1200" b="1" spc="-7" dirty="0">
                <a:latin typeface="Arial Narrow" pitchFamily="34" charset="0"/>
                <a:cs typeface="Arial" pitchFamily="34" charset="0"/>
              </a:rPr>
              <a:t>TERBIT SETELAH STUDI (BUKAN </a:t>
            </a:r>
            <a:r>
              <a:rPr sz="1200" b="1" spc="-3" dirty="0">
                <a:latin typeface="Arial Narrow" pitchFamily="34" charset="0"/>
                <a:cs typeface="Arial" pitchFamily="34" charset="0"/>
              </a:rPr>
              <a:t>BAGIAN </a:t>
            </a:r>
            <a:r>
              <a:rPr sz="1200" b="1" spc="-7" dirty="0">
                <a:latin typeface="Arial Narrow" pitchFamily="34" charset="0"/>
                <a:cs typeface="Arial" pitchFamily="34" charset="0"/>
              </a:rPr>
              <a:t>DARI </a:t>
            </a:r>
            <a:r>
              <a:rPr sz="1200" b="1" spc="-10" dirty="0">
                <a:latin typeface="Arial Narrow" pitchFamily="34" charset="0"/>
                <a:cs typeface="Arial" pitchFamily="34" charset="0"/>
              </a:rPr>
              <a:t>DISERTASI)</a:t>
            </a:r>
            <a:r>
              <a:rPr sz="1200" spc="-10" dirty="0">
                <a:latin typeface="Arial Narrow" pitchFamily="34" charset="0"/>
                <a:cs typeface="Arial" pitchFamily="34" charset="0"/>
              </a:rPr>
              <a:t>, </a:t>
            </a:r>
            <a:r>
              <a:rPr sz="1200" spc="-3" dirty="0">
                <a:latin typeface="Arial Narrow" pitchFamily="34" charset="0"/>
                <a:cs typeface="Arial" pitchFamily="34" charset="0"/>
              </a:rPr>
              <a:t>y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aitu Jurnal </a:t>
            </a:r>
            <a:r>
              <a:rPr sz="1400" spc="-13" dirty="0">
                <a:latin typeface="Arial Narrow" pitchFamily="34" charset="0"/>
                <a:cs typeface="Arial" pitchFamily="34" charset="0"/>
              </a:rPr>
              <a:t>Terindeks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dalam</a:t>
            </a:r>
            <a:r>
              <a:rPr sz="1400" spc="187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basis data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internasional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bereputasi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yang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diakui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oleh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kemenristekdikti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(Web of science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/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atau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scopus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) dg SJR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jurnal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di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atas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0,1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atau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memiliki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JIF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WoS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paling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sedikit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0,05.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Tidak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termasuk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dalam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hal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ini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adalah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jurnal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berstatus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coverage discontinued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cancelled </a:t>
            </a:r>
            <a:r>
              <a:rPr sz="1200" spc="-3" dirty="0" err="1">
                <a:latin typeface="Arial Narrow" pitchFamily="34" charset="0"/>
                <a:cs typeface="Arial" pitchFamily="34" charset="0"/>
              </a:rPr>
              <a:t>scopus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, </a:t>
            </a:r>
            <a:r>
              <a:rPr sz="1400" spc="-3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sz="1400" spc="-3" dirty="0">
                <a:latin typeface="Arial Narrow" pitchFamily="34" charset="0"/>
                <a:cs typeface="Arial" pitchFamily="34" charset="0"/>
              </a:rPr>
              <a:t> </a:t>
            </a:r>
            <a:endParaRPr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0515" y="2947887"/>
            <a:ext cx="4963478" cy="193081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900" b="1" spc="-3" dirty="0">
                <a:latin typeface="Arial Narrow"/>
                <a:cs typeface="Arial Narrow"/>
              </a:rPr>
              <a:t>(</a:t>
            </a:r>
            <a:r>
              <a:rPr sz="1200" b="1" spc="-3" dirty="0">
                <a:latin typeface="Arial Narrow"/>
                <a:cs typeface="Arial Narrow"/>
              </a:rPr>
              <a:t>B). </a:t>
            </a:r>
            <a:r>
              <a:rPr sz="1200" b="1" dirty="0">
                <a:latin typeface="Arial Narrow"/>
                <a:cs typeface="Arial Narrow"/>
              </a:rPr>
              <a:t>1 </a:t>
            </a:r>
            <a:r>
              <a:rPr sz="1200" b="1" spc="-13" dirty="0">
                <a:latin typeface="Arial Narrow"/>
                <a:cs typeface="Arial Narrow"/>
              </a:rPr>
              <a:t>(SATU) </a:t>
            </a:r>
            <a:r>
              <a:rPr sz="1200" b="1" spc="-7" dirty="0">
                <a:latin typeface="Arial Narrow"/>
                <a:cs typeface="Arial Narrow"/>
              </a:rPr>
              <a:t>KARIL </a:t>
            </a:r>
            <a:r>
              <a:rPr sz="1200" b="1" spc="-26" dirty="0">
                <a:latin typeface="Arial Narrow"/>
                <a:cs typeface="Arial Narrow"/>
              </a:rPr>
              <a:t>SYARAT </a:t>
            </a:r>
            <a:r>
              <a:rPr sz="1200" b="1" spc="-7" dirty="0">
                <a:latin typeface="Arial Narrow"/>
                <a:cs typeface="Arial Narrow"/>
              </a:rPr>
              <a:t>KHUSUS: </a:t>
            </a:r>
            <a:r>
              <a:rPr sz="1200" b="1" spc="-3" dirty="0">
                <a:latin typeface="Arial Narrow"/>
                <a:cs typeface="Arial Narrow"/>
              </a:rPr>
              <a:t>DI </a:t>
            </a:r>
            <a:r>
              <a:rPr sz="1200" b="1" spc="-7" dirty="0">
                <a:latin typeface="Arial Narrow"/>
                <a:cs typeface="Arial Narrow"/>
              </a:rPr>
              <a:t>JURNAL</a:t>
            </a:r>
            <a:r>
              <a:rPr sz="1200" b="1" spc="141" dirty="0">
                <a:latin typeface="Arial Narrow"/>
                <a:cs typeface="Arial Narrow"/>
              </a:rPr>
              <a:t> </a:t>
            </a:r>
            <a:r>
              <a:rPr sz="1200" b="1" spc="-7" dirty="0">
                <a:latin typeface="Arial Narrow"/>
                <a:cs typeface="Arial Narrow"/>
              </a:rPr>
              <a:t>INTERNASIONAL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0048" y="3140968"/>
            <a:ext cx="4937758" cy="931745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/>
            <a:r>
              <a:rPr sz="1200" b="1" spc="-13" dirty="0">
                <a:latin typeface="Arial Narrow"/>
                <a:cs typeface="Arial Narrow"/>
              </a:rPr>
              <a:t>BEREPUTASI </a:t>
            </a:r>
            <a:r>
              <a:rPr sz="1200" b="1" spc="-7" dirty="0">
                <a:latin typeface="Arial Narrow"/>
                <a:cs typeface="Arial Narrow"/>
              </a:rPr>
              <a:t>TERBIT SETELAH STUDI (BUKAN </a:t>
            </a:r>
            <a:r>
              <a:rPr sz="1200" b="1" spc="-3" dirty="0">
                <a:latin typeface="Arial Narrow"/>
                <a:cs typeface="Arial Narrow"/>
              </a:rPr>
              <a:t>BAGIAN </a:t>
            </a:r>
            <a:r>
              <a:rPr sz="1200" b="1" spc="-7" dirty="0">
                <a:latin typeface="Arial Narrow"/>
                <a:cs typeface="Arial Narrow"/>
              </a:rPr>
              <a:t>DARI </a:t>
            </a:r>
            <a:r>
              <a:rPr sz="1200" b="1" spc="-10" dirty="0">
                <a:latin typeface="Arial Narrow"/>
                <a:cs typeface="Arial Narrow"/>
              </a:rPr>
              <a:t>DISERTASI)</a:t>
            </a:r>
            <a:r>
              <a:rPr sz="1200" spc="-10" dirty="0">
                <a:latin typeface="Arial Narrow"/>
                <a:cs typeface="Arial Narrow"/>
              </a:rPr>
              <a:t>,</a:t>
            </a:r>
            <a:r>
              <a:rPr sz="1200" spc="2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yaitu</a:t>
            </a:r>
            <a:r>
              <a:rPr sz="1200" spc="-3" dirty="0">
                <a:latin typeface="Arial Narrow"/>
                <a:cs typeface="Arial Narrow"/>
              </a:rPr>
              <a:t>  </a:t>
            </a:r>
            <a:r>
              <a:rPr sz="1200" spc="-3" dirty="0" err="1">
                <a:latin typeface="Arial Narrow"/>
                <a:cs typeface="Arial Narrow"/>
              </a:rPr>
              <a:t>Jurnal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terindeks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dlm</a:t>
            </a:r>
            <a:r>
              <a:rPr sz="1200" spc="-3" dirty="0">
                <a:latin typeface="Arial Narrow"/>
                <a:cs typeface="Arial Narrow"/>
              </a:rPr>
              <a:t> basis data </a:t>
            </a:r>
            <a:r>
              <a:rPr sz="1200" spc="-3" dirty="0" err="1">
                <a:latin typeface="Arial Narrow"/>
                <a:cs typeface="Arial Narrow"/>
              </a:rPr>
              <a:t>internasional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bereputasi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yg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diakui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oleh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Kemenristekdikti</a:t>
            </a:r>
            <a:r>
              <a:rPr sz="1200" spc="-3" dirty="0">
                <a:latin typeface="Arial Narrow"/>
                <a:cs typeface="Arial Narrow"/>
              </a:rPr>
              <a:t> (Web of </a:t>
            </a:r>
            <a:r>
              <a:rPr sz="1200" spc="-3" dirty="0" err="1">
                <a:latin typeface="Arial Narrow"/>
                <a:cs typeface="Arial Narrow"/>
              </a:rPr>
              <a:t>Sciience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dan</a:t>
            </a:r>
            <a:r>
              <a:rPr sz="1200" spc="-3" dirty="0">
                <a:latin typeface="Arial Narrow"/>
                <a:cs typeface="Arial Narrow"/>
              </a:rPr>
              <a:t>/</a:t>
            </a:r>
            <a:r>
              <a:rPr sz="1200" spc="-3" dirty="0" err="1">
                <a:latin typeface="Arial Narrow"/>
                <a:cs typeface="Arial Narrow"/>
              </a:rPr>
              <a:t>atau</a:t>
            </a:r>
            <a:r>
              <a:rPr sz="1200" spc="-3" dirty="0">
                <a:latin typeface="Arial Narrow"/>
                <a:cs typeface="Arial Narrow"/>
              </a:rPr>
              <a:t> Scopus) dg SJR </a:t>
            </a:r>
            <a:r>
              <a:rPr sz="1200" spc="-3" dirty="0" err="1">
                <a:latin typeface="Arial Narrow"/>
                <a:cs typeface="Arial Narrow"/>
              </a:rPr>
              <a:t>Jurnal</a:t>
            </a:r>
            <a:r>
              <a:rPr sz="1200" spc="-3" dirty="0">
                <a:latin typeface="Arial Narrow"/>
                <a:cs typeface="Arial Narrow"/>
              </a:rPr>
              <a:t> JIF </a:t>
            </a:r>
            <a:r>
              <a:rPr sz="1200" spc="-3" dirty="0" err="1">
                <a:latin typeface="Arial Narrow"/>
                <a:cs typeface="Arial Narrow"/>
              </a:rPr>
              <a:t>WoS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Sesuai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bidang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ilmunya</a:t>
            </a:r>
            <a:r>
              <a:rPr sz="1200" spc="-3" dirty="0">
                <a:latin typeface="Arial Narrow"/>
                <a:cs typeface="Arial Narrow"/>
              </a:rPr>
              <a:t>, </a:t>
            </a:r>
            <a:r>
              <a:rPr sz="1200" spc="-3" dirty="0" err="1">
                <a:latin typeface="Arial Narrow"/>
                <a:cs typeface="Arial Narrow"/>
              </a:rPr>
              <a:t>tidak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termasuk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dalam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kreteria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adalah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jurnal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berstatus</a:t>
            </a:r>
            <a:r>
              <a:rPr sz="1200" spc="-3" dirty="0">
                <a:latin typeface="Arial Narrow"/>
                <a:cs typeface="Arial Narrow"/>
              </a:rPr>
              <a:t> coverage discontinued </a:t>
            </a:r>
            <a:r>
              <a:rPr sz="1200" spc="-3" dirty="0" err="1">
                <a:latin typeface="Arial Narrow"/>
                <a:cs typeface="Arial Narrow"/>
              </a:rPr>
              <a:t>dan</a:t>
            </a:r>
            <a:r>
              <a:rPr sz="1200" spc="-3" dirty="0">
                <a:latin typeface="Arial Narrow"/>
                <a:cs typeface="Arial Narrow"/>
              </a:rPr>
              <a:t> cancelled di </a:t>
            </a:r>
            <a:r>
              <a:rPr sz="1200" spc="-3" dirty="0" err="1">
                <a:latin typeface="Arial Narrow"/>
                <a:cs typeface="Arial Narrow"/>
              </a:rPr>
              <a:t>scopus</a:t>
            </a:r>
            <a:r>
              <a:rPr sz="1200" spc="-3" dirty="0">
                <a:latin typeface="Arial Narrow"/>
                <a:cs typeface="Arial Narrow"/>
              </a:rPr>
              <a:t>/</a:t>
            </a:r>
            <a:r>
              <a:rPr sz="1200" spc="-3" dirty="0" err="1">
                <a:latin typeface="Arial Narrow"/>
                <a:cs typeface="Arial Narrow"/>
              </a:rPr>
              <a:t>scimagojr</a:t>
            </a:r>
            <a:r>
              <a:rPr sz="1200" spc="-3" dirty="0">
                <a:latin typeface="Arial Narrow"/>
                <a:cs typeface="Arial Narrow"/>
              </a:rPr>
              <a:t> </a:t>
            </a:r>
            <a:r>
              <a:rPr sz="1200" spc="-3" dirty="0" err="1">
                <a:latin typeface="Arial Narrow"/>
                <a:cs typeface="Arial Narrow"/>
              </a:rPr>
              <a:t>dan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-36512" y="1687532"/>
            <a:ext cx="3740468" cy="1808908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66670" marR="60003" indent="76670" algn="just">
              <a:spcBef>
                <a:spcPts val="66"/>
              </a:spcBef>
            </a:pPr>
            <a:r>
              <a:rPr sz="1300" b="1" dirty="0">
                <a:latin typeface="Arial Narrow"/>
                <a:cs typeface="Arial Narrow"/>
              </a:rPr>
              <a:t>2 </a:t>
            </a:r>
            <a:r>
              <a:rPr sz="1300" b="1" spc="-3" dirty="0">
                <a:latin typeface="Arial Narrow"/>
                <a:cs typeface="Arial Narrow"/>
              </a:rPr>
              <a:t>(DUA) KARIL </a:t>
            </a:r>
            <a:r>
              <a:rPr sz="1300" b="1" spc="-33" dirty="0">
                <a:latin typeface="Arial Narrow"/>
                <a:cs typeface="Arial Narrow"/>
              </a:rPr>
              <a:t>SYARAT </a:t>
            </a:r>
            <a:r>
              <a:rPr sz="1300" b="1" spc="-3" dirty="0">
                <a:latin typeface="Arial Narrow"/>
                <a:cs typeface="Arial Narrow"/>
              </a:rPr>
              <a:t>KHUSUS MINIMAL </a:t>
            </a:r>
            <a:r>
              <a:rPr sz="1300" b="1" dirty="0">
                <a:latin typeface="Arial Narrow"/>
                <a:cs typeface="Arial Narrow"/>
              </a:rPr>
              <a:t>DI:  </a:t>
            </a:r>
            <a:r>
              <a:rPr sz="1300" b="1" spc="-3" dirty="0">
                <a:latin typeface="Arial Narrow"/>
                <a:cs typeface="Arial Narrow"/>
              </a:rPr>
              <a:t>JURNAL INTERNASIONAL </a:t>
            </a:r>
            <a:r>
              <a:rPr sz="1300" b="1" spc="-10" dirty="0">
                <a:latin typeface="Arial Narrow"/>
                <a:cs typeface="Arial Narrow"/>
              </a:rPr>
              <a:t>BEREPUTASI </a:t>
            </a:r>
            <a:r>
              <a:rPr sz="1300" b="1" spc="-30" dirty="0">
                <a:latin typeface="Arial Narrow"/>
                <a:cs typeface="Arial Narrow"/>
              </a:rPr>
              <a:t>YANG  </a:t>
            </a:r>
            <a:r>
              <a:rPr sz="1300" b="1" dirty="0">
                <a:latin typeface="Arial Narrow"/>
                <a:cs typeface="Arial Narrow"/>
              </a:rPr>
              <a:t>TERBIT </a:t>
            </a:r>
            <a:r>
              <a:rPr sz="1300" b="1" spc="-13" dirty="0">
                <a:latin typeface="Arial Narrow"/>
                <a:cs typeface="Arial Narrow"/>
              </a:rPr>
              <a:t>SETALAH </a:t>
            </a:r>
            <a:r>
              <a:rPr sz="1300" b="1" spc="-3" dirty="0">
                <a:latin typeface="Arial Narrow"/>
                <a:cs typeface="Arial Narrow"/>
              </a:rPr>
              <a:t>STUDI (BUKAN BAGIAN</a:t>
            </a:r>
            <a:r>
              <a:rPr sz="1300" b="1" spc="13" dirty="0">
                <a:latin typeface="Arial Narrow"/>
                <a:cs typeface="Arial Narrow"/>
              </a:rPr>
              <a:t> </a:t>
            </a:r>
            <a:r>
              <a:rPr sz="1300" b="1" spc="-3" dirty="0">
                <a:latin typeface="Arial Narrow"/>
                <a:cs typeface="Arial Narrow"/>
              </a:rPr>
              <a:t>DARI</a:t>
            </a:r>
            <a:endParaRPr sz="1300" dirty="0">
              <a:latin typeface="Arial Narrow"/>
              <a:cs typeface="Arial Narrow"/>
            </a:endParaRPr>
          </a:p>
          <a:p>
            <a:pPr marL="8334" marR="3333" indent="833" algn="ctr">
              <a:spcBef>
                <a:spcPts val="3"/>
              </a:spcBef>
            </a:pPr>
            <a:r>
              <a:rPr sz="1300" b="1" spc="-10" dirty="0">
                <a:latin typeface="Arial Narrow"/>
                <a:cs typeface="Arial Narrow"/>
              </a:rPr>
              <a:t>DISERTASI)</a:t>
            </a:r>
            <a:r>
              <a:rPr sz="1300" spc="-10" dirty="0">
                <a:latin typeface="Arial Narrow"/>
                <a:cs typeface="Arial Narrow"/>
              </a:rPr>
              <a:t>, </a:t>
            </a:r>
            <a:r>
              <a:rPr sz="1300" spc="-3" dirty="0">
                <a:latin typeface="Arial Narrow"/>
                <a:cs typeface="Arial Narrow"/>
              </a:rPr>
              <a:t>yaitu Jurnal </a:t>
            </a:r>
            <a:r>
              <a:rPr sz="1300" spc="-16" dirty="0">
                <a:latin typeface="Arial Narrow"/>
                <a:cs typeface="Arial Narrow"/>
              </a:rPr>
              <a:t>Terindeks </a:t>
            </a:r>
            <a:r>
              <a:rPr sz="1300" spc="-3" dirty="0">
                <a:latin typeface="Arial Narrow"/>
                <a:cs typeface="Arial Narrow"/>
              </a:rPr>
              <a:t>dalam basis data  </a:t>
            </a:r>
            <a:r>
              <a:rPr sz="1300" dirty="0">
                <a:latin typeface="Arial Narrow"/>
                <a:cs typeface="Arial Narrow"/>
              </a:rPr>
              <a:t>internasional bereputasi yang </a:t>
            </a:r>
            <a:r>
              <a:rPr sz="1300" spc="-3" dirty="0">
                <a:latin typeface="Arial Narrow"/>
                <a:cs typeface="Arial Narrow"/>
              </a:rPr>
              <a:t>diakui oleh  Kemenristekdikti </a:t>
            </a:r>
            <a:r>
              <a:rPr sz="1300" spc="-7" dirty="0">
                <a:latin typeface="Arial Narrow"/>
                <a:cs typeface="Arial Narrow"/>
              </a:rPr>
              <a:t>(</a:t>
            </a:r>
            <a:r>
              <a:rPr sz="1300" i="1" spc="-7" dirty="0">
                <a:latin typeface="Arial Narrow"/>
                <a:cs typeface="Arial Narrow"/>
              </a:rPr>
              <a:t>Web </a:t>
            </a:r>
            <a:r>
              <a:rPr sz="1300" i="1" dirty="0">
                <a:latin typeface="Arial Narrow"/>
                <a:cs typeface="Arial Narrow"/>
              </a:rPr>
              <a:t>of </a:t>
            </a:r>
            <a:r>
              <a:rPr sz="1300" i="1" spc="-3" dirty="0">
                <a:latin typeface="Arial Narrow"/>
                <a:cs typeface="Arial Narrow"/>
              </a:rPr>
              <a:t>Science </a:t>
            </a:r>
            <a:r>
              <a:rPr sz="1300" dirty="0">
                <a:latin typeface="Arial Narrow"/>
                <a:cs typeface="Arial Narrow"/>
              </a:rPr>
              <a:t>dan/atau </a:t>
            </a:r>
            <a:r>
              <a:rPr sz="1300" i="1" dirty="0">
                <a:latin typeface="Arial Narrow"/>
                <a:cs typeface="Arial Narrow"/>
              </a:rPr>
              <a:t>Scopus</a:t>
            </a:r>
            <a:r>
              <a:rPr sz="1300" dirty="0">
                <a:latin typeface="Arial Narrow"/>
                <a:cs typeface="Arial Narrow"/>
              </a:rPr>
              <a:t>)  dengan SJR </a:t>
            </a:r>
            <a:r>
              <a:rPr sz="1300" spc="-3" dirty="0">
                <a:latin typeface="Arial Narrow"/>
                <a:cs typeface="Arial Narrow"/>
              </a:rPr>
              <a:t>jurnal di </a:t>
            </a:r>
            <a:r>
              <a:rPr sz="1300" dirty="0">
                <a:latin typeface="Arial Narrow"/>
                <a:cs typeface="Arial Narrow"/>
              </a:rPr>
              <a:t>atas 0,10 atau </a:t>
            </a:r>
            <a:r>
              <a:rPr sz="1300" spc="-3" dirty="0">
                <a:latin typeface="Arial Narrow"/>
                <a:cs typeface="Arial Narrow"/>
              </a:rPr>
              <a:t>memiliki JIF</a:t>
            </a:r>
            <a:r>
              <a:rPr sz="1300" spc="-154" dirty="0">
                <a:latin typeface="Arial Narrow"/>
                <a:cs typeface="Arial Narrow"/>
              </a:rPr>
              <a:t> </a:t>
            </a:r>
            <a:r>
              <a:rPr sz="1300" spc="-7" dirty="0">
                <a:latin typeface="Arial Narrow"/>
                <a:cs typeface="Arial Narrow"/>
              </a:rPr>
              <a:t>WoS  </a:t>
            </a:r>
            <a:r>
              <a:rPr sz="1300" dirty="0">
                <a:latin typeface="Arial Narrow"/>
                <a:cs typeface="Arial Narrow"/>
              </a:rPr>
              <a:t>paling </a:t>
            </a:r>
            <a:r>
              <a:rPr sz="1300" spc="-3" dirty="0">
                <a:latin typeface="Arial Narrow"/>
                <a:cs typeface="Arial Narrow"/>
              </a:rPr>
              <a:t>sedikit </a:t>
            </a:r>
            <a:r>
              <a:rPr sz="1300" dirty="0">
                <a:latin typeface="Arial Narrow"/>
                <a:cs typeface="Arial Narrow"/>
              </a:rPr>
              <a:t>0,05. </a:t>
            </a:r>
            <a:r>
              <a:rPr sz="1300" spc="-7" dirty="0">
                <a:latin typeface="Arial Narrow"/>
                <a:cs typeface="Arial Narrow"/>
              </a:rPr>
              <a:t>Tidak </a:t>
            </a:r>
            <a:r>
              <a:rPr sz="1300" dirty="0">
                <a:latin typeface="Arial Narrow"/>
                <a:cs typeface="Arial Narrow"/>
              </a:rPr>
              <a:t>termasuk dalam </a:t>
            </a:r>
            <a:r>
              <a:rPr sz="1300" spc="-3" dirty="0">
                <a:latin typeface="Arial Narrow"/>
                <a:cs typeface="Arial Narrow"/>
              </a:rPr>
              <a:t>kriteria </a:t>
            </a:r>
            <a:r>
              <a:rPr sz="1300" dirty="0">
                <a:latin typeface="Arial Narrow"/>
                <a:cs typeface="Arial Narrow"/>
              </a:rPr>
              <a:t>ini  adalah </a:t>
            </a:r>
            <a:r>
              <a:rPr sz="1300" spc="-3" dirty="0">
                <a:latin typeface="Arial Narrow"/>
                <a:cs typeface="Arial Narrow"/>
              </a:rPr>
              <a:t>jurnal </a:t>
            </a:r>
            <a:r>
              <a:rPr sz="1300" dirty="0">
                <a:latin typeface="Arial Narrow"/>
                <a:cs typeface="Arial Narrow"/>
              </a:rPr>
              <a:t>berstatus </a:t>
            </a:r>
            <a:r>
              <a:rPr sz="1300" i="1" dirty="0">
                <a:latin typeface="Arial Narrow"/>
                <a:cs typeface="Arial Narrow"/>
              </a:rPr>
              <a:t>coverage </a:t>
            </a:r>
            <a:r>
              <a:rPr sz="1300" i="1" spc="-3" dirty="0">
                <a:latin typeface="Arial Narrow"/>
                <a:cs typeface="Arial Narrow"/>
              </a:rPr>
              <a:t>discontinued </a:t>
            </a:r>
            <a:r>
              <a:rPr sz="1300" spc="3" dirty="0">
                <a:latin typeface="Arial Narrow"/>
                <a:cs typeface="Arial Narrow"/>
              </a:rPr>
              <a:t>dan  </a:t>
            </a:r>
            <a:r>
              <a:rPr sz="1300" i="1" spc="-3" dirty="0">
                <a:latin typeface="Arial Narrow"/>
                <a:cs typeface="Arial Narrow"/>
              </a:rPr>
              <a:t>cancelled </a:t>
            </a:r>
            <a:r>
              <a:rPr sz="1300" dirty="0">
                <a:latin typeface="Arial Narrow"/>
                <a:cs typeface="Arial Narrow"/>
              </a:rPr>
              <a:t>di</a:t>
            </a:r>
            <a:r>
              <a:rPr sz="1300" spc="-16" dirty="0">
                <a:latin typeface="Arial Narrow"/>
                <a:cs typeface="Arial Narrow"/>
              </a:rPr>
              <a:t> </a:t>
            </a:r>
            <a:r>
              <a:rPr sz="1300" dirty="0">
                <a:latin typeface="Arial Narrow"/>
                <a:cs typeface="Arial Narrow"/>
              </a:rPr>
              <a:t>Scopus/</a:t>
            </a:r>
            <a:r>
              <a:rPr sz="1300" i="1" dirty="0">
                <a:latin typeface="Arial Narrow"/>
                <a:cs typeface="Arial Narrow"/>
              </a:rPr>
              <a:t>SCImagojr</a:t>
            </a:r>
            <a:r>
              <a:rPr sz="13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23" name="object 23"/>
          <p:cNvSpPr/>
          <p:nvPr/>
        </p:nvSpPr>
        <p:spPr>
          <a:xfrm>
            <a:off x="4180048" y="4104506"/>
            <a:ext cx="4963952" cy="256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8023" y="3933056"/>
            <a:ext cx="855345" cy="171450"/>
          </a:xfrm>
          <a:custGeom>
            <a:avLst/>
            <a:gdLst/>
            <a:ahLst/>
            <a:cxnLst/>
            <a:rect l="l" t="t" r="r" b="b"/>
            <a:pathLst>
              <a:path w="1140459" h="304800">
                <a:moveTo>
                  <a:pt x="1140460" y="152399"/>
                </a:moveTo>
                <a:lnTo>
                  <a:pt x="0" y="152399"/>
                </a:lnTo>
                <a:lnTo>
                  <a:pt x="570229" y="304799"/>
                </a:lnTo>
                <a:lnTo>
                  <a:pt x="1140460" y="152399"/>
                </a:lnTo>
                <a:close/>
              </a:path>
              <a:path w="1140459" h="304800">
                <a:moveTo>
                  <a:pt x="855345" y="0"/>
                </a:moveTo>
                <a:lnTo>
                  <a:pt x="285115" y="0"/>
                </a:lnTo>
                <a:lnTo>
                  <a:pt x="285115" y="152399"/>
                </a:lnTo>
                <a:lnTo>
                  <a:pt x="855345" y="152399"/>
                </a:lnTo>
                <a:lnTo>
                  <a:pt x="8553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38023" y="3933056"/>
            <a:ext cx="855345" cy="171450"/>
          </a:xfrm>
          <a:custGeom>
            <a:avLst/>
            <a:gdLst/>
            <a:ahLst/>
            <a:cxnLst/>
            <a:rect l="l" t="t" r="r" b="b"/>
            <a:pathLst>
              <a:path w="1140459" h="304800">
                <a:moveTo>
                  <a:pt x="0" y="152399"/>
                </a:moveTo>
                <a:lnTo>
                  <a:pt x="285115" y="152399"/>
                </a:lnTo>
                <a:lnTo>
                  <a:pt x="285115" y="0"/>
                </a:lnTo>
                <a:lnTo>
                  <a:pt x="855345" y="0"/>
                </a:lnTo>
                <a:lnTo>
                  <a:pt x="855345" y="152399"/>
                </a:lnTo>
                <a:lnTo>
                  <a:pt x="1140460" y="152399"/>
                </a:lnTo>
                <a:lnTo>
                  <a:pt x="570229" y="304799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429"/>
            <a:ext cx="9144000" cy="537210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955040"/>
                </a:moveTo>
                <a:lnTo>
                  <a:pt x="12192000" y="955040"/>
                </a:lnTo>
                <a:lnTo>
                  <a:pt x="1219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05" y="44624"/>
            <a:ext cx="9142095" cy="500858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6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6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6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6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6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6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6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6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2019+SUPLEMEN)</a:t>
            </a:r>
            <a:endParaRPr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5004048" y="764704"/>
            <a:ext cx="1296144" cy="540685"/>
          </a:xfrm>
          <a:custGeom>
            <a:avLst/>
            <a:gdLst/>
            <a:ahLst/>
            <a:cxnLst/>
            <a:rect l="l" t="t" r="r" b="b"/>
            <a:pathLst>
              <a:path w="1056640" h="1049020">
                <a:moveTo>
                  <a:pt x="0" y="524510"/>
                </a:moveTo>
                <a:lnTo>
                  <a:pt x="2158" y="476767"/>
                </a:lnTo>
                <a:lnTo>
                  <a:pt x="8509" y="430226"/>
                </a:lnTo>
                <a:lnTo>
                  <a:pt x="18867" y="385071"/>
                </a:lnTo>
                <a:lnTo>
                  <a:pt x="33045" y="341488"/>
                </a:lnTo>
                <a:lnTo>
                  <a:pt x="50857" y="299661"/>
                </a:lnTo>
                <a:lnTo>
                  <a:pt x="72117" y="259776"/>
                </a:lnTo>
                <a:lnTo>
                  <a:pt x="96637" y="222017"/>
                </a:lnTo>
                <a:lnTo>
                  <a:pt x="124233" y="186571"/>
                </a:lnTo>
                <a:lnTo>
                  <a:pt x="154717" y="153622"/>
                </a:lnTo>
                <a:lnTo>
                  <a:pt x="187904" y="123355"/>
                </a:lnTo>
                <a:lnTo>
                  <a:pt x="223606" y="95956"/>
                </a:lnTo>
                <a:lnTo>
                  <a:pt x="261638" y="71609"/>
                </a:lnTo>
                <a:lnTo>
                  <a:pt x="301814" y="50500"/>
                </a:lnTo>
                <a:lnTo>
                  <a:pt x="343946" y="32813"/>
                </a:lnTo>
                <a:lnTo>
                  <a:pt x="387849" y="18735"/>
                </a:lnTo>
                <a:lnTo>
                  <a:pt x="433337" y="8450"/>
                </a:lnTo>
                <a:lnTo>
                  <a:pt x="480222" y="2143"/>
                </a:lnTo>
                <a:lnTo>
                  <a:pt x="528320" y="0"/>
                </a:lnTo>
                <a:lnTo>
                  <a:pt x="576417" y="2143"/>
                </a:lnTo>
                <a:lnTo>
                  <a:pt x="623302" y="8450"/>
                </a:lnTo>
                <a:lnTo>
                  <a:pt x="668790" y="18735"/>
                </a:lnTo>
                <a:lnTo>
                  <a:pt x="712693" y="32813"/>
                </a:lnTo>
                <a:lnTo>
                  <a:pt x="754825" y="50500"/>
                </a:lnTo>
                <a:lnTo>
                  <a:pt x="795001" y="71609"/>
                </a:lnTo>
                <a:lnTo>
                  <a:pt x="833033" y="95956"/>
                </a:lnTo>
                <a:lnTo>
                  <a:pt x="868735" y="123355"/>
                </a:lnTo>
                <a:lnTo>
                  <a:pt x="901922" y="153622"/>
                </a:lnTo>
                <a:lnTo>
                  <a:pt x="932406" y="186571"/>
                </a:lnTo>
                <a:lnTo>
                  <a:pt x="960002" y="222017"/>
                </a:lnTo>
                <a:lnTo>
                  <a:pt x="984522" y="259776"/>
                </a:lnTo>
                <a:lnTo>
                  <a:pt x="1005782" y="299661"/>
                </a:lnTo>
                <a:lnTo>
                  <a:pt x="1023594" y="341488"/>
                </a:lnTo>
                <a:lnTo>
                  <a:pt x="1037772" y="385071"/>
                </a:lnTo>
                <a:lnTo>
                  <a:pt x="1048130" y="430226"/>
                </a:lnTo>
                <a:lnTo>
                  <a:pt x="1054481" y="476767"/>
                </a:lnTo>
                <a:lnTo>
                  <a:pt x="1056640" y="524510"/>
                </a:lnTo>
                <a:lnTo>
                  <a:pt x="1054481" y="572252"/>
                </a:lnTo>
                <a:lnTo>
                  <a:pt x="1048130" y="618793"/>
                </a:lnTo>
                <a:lnTo>
                  <a:pt x="1037772" y="663948"/>
                </a:lnTo>
                <a:lnTo>
                  <a:pt x="1023594" y="707531"/>
                </a:lnTo>
                <a:lnTo>
                  <a:pt x="1005782" y="749358"/>
                </a:lnTo>
                <a:lnTo>
                  <a:pt x="984522" y="789243"/>
                </a:lnTo>
                <a:lnTo>
                  <a:pt x="960002" y="827002"/>
                </a:lnTo>
                <a:lnTo>
                  <a:pt x="932406" y="862448"/>
                </a:lnTo>
                <a:lnTo>
                  <a:pt x="901922" y="895397"/>
                </a:lnTo>
                <a:lnTo>
                  <a:pt x="868735" y="925664"/>
                </a:lnTo>
                <a:lnTo>
                  <a:pt x="833033" y="953063"/>
                </a:lnTo>
                <a:lnTo>
                  <a:pt x="795001" y="977410"/>
                </a:lnTo>
                <a:lnTo>
                  <a:pt x="754825" y="998519"/>
                </a:lnTo>
                <a:lnTo>
                  <a:pt x="712693" y="1016206"/>
                </a:lnTo>
                <a:lnTo>
                  <a:pt x="668790" y="1030284"/>
                </a:lnTo>
                <a:lnTo>
                  <a:pt x="623302" y="1040569"/>
                </a:lnTo>
                <a:lnTo>
                  <a:pt x="576417" y="1046876"/>
                </a:lnTo>
                <a:lnTo>
                  <a:pt x="528320" y="1049020"/>
                </a:lnTo>
                <a:lnTo>
                  <a:pt x="480222" y="1046876"/>
                </a:lnTo>
                <a:lnTo>
                  <a:pt x="433337" y="1040569"/>
                </a:lnTo>
                <a:lnTo>
                  <a:pt x="387849" y="1030284"/>
                </a:lnTo>
                <a:lnTo>
                  <a:pt x="343946" y="1016206"/>
                </a:lnTo>
                <a:lnTo>
                  <a:pt x="301814" y="998519"/>
                </a:lnTo>
                <a:lnTo>
                  <a:pt x="261638" y="977410"/>
                </a:lnTo>
                <a:lnTo>
                  <a:pt x="223606" y="953063"/>
                </a:lnTo>
                <a:lnTo>
                  <a:pt x="187904" y="925664"/>
                </a:lnTo>
                <a:lnTo>
                  <a:pt x="154717" y="895397"/>
                </a:lnTo>
                <a:lnTo>
                  <a:pt x="124233" y="862448"/>
                </a:lnTo>
                <a:lnTo>
                  <a:pt x="96637" y="827002"/>
                </a:lnTo>
                <a:lnTo>
                  <a:pt x="72117" y="789243"/>
                </a:lnTo>
                <a:lnTo>
                  <a:pt x="50857" y="749358"/>
                </a:lnTo>
                <a:lnTo>
                  <a:pt x="33045" y="707531"/>
                </a:lnTo>
                <a:lnTo>
                  <a:pt x="18867" y="663948"/>
                </a:lnTo>
                <a:lnTo>
                  <a:pt x="8509" y="618793"/>
                </a:lnTo>
                <a:lnTo>
                  <a:pt x="2158" y="572252"/>
                </a:lnTo>
                <a:lnTo>
                  <a:pt x="0" y="524510"/>
                </a:lnTo>
                <a:close/>
              </a:path>
            </a:pathLst>
          </a:custGeom>
          <a:ln w="5841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827584" y="4521894"/>
            <a:ext cx="202332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DIHAPUS (SE </a:t>
            </a:r>
            <a:r>
              <a:rPr lang="en-US" b="1" dirty="0" err="1">
                <a:solidFill>
                  <a:srgbClr val="FFFF00"/>
                </a:solidFill>
              </a:rPr>
              <a:t>Ditjendikti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Ritek</a:t>
            </a:r>
            <a:r>
              <a:rPr lang="en-US" b="1" dirty="0">
                <a:solidFill>
                  <a:srgbClr val="FFFF00"/>
                </a:solidFill>
              </a:rPr>
              <a:t> No 0403/2022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059832" y="4725144"/>
            <a:ext cx="6441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574357"/>
            <a:ext cx="9144000" cy="260033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2279"/>
                </a:moveTo>
                <a:lnTo>
                  <a:pt x="12192000" y="462279"/>
                </a:lnTo>
                <a:lnTo>
                  <a:pt x="12192000" y="0"/>
                </a:lnTo>
                <a:lnTo>
                  <a:pt x="0" y="0"/>
                </a:lnTo>
                <a:lnTo>
                  <a:pt x="0" y="462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1462"/>
            <a:ext cx="4572000" cy="427298"/>
          </a:xfrm>
          <a:custGeom>
            <a:avLst/>
            <a:gdLst/>
            <a:ahLst/>
            <a:cxnLst/>
            <a:rect l="l" t="t" r="r" b="b"/>
            <a:pathLst>
              <a:path w="6096000" h="370839">
                <a:moveTo>
                  <a:pt x="0" y="370839"/>
                </a:moveTo>
                <a:lnTo>
                  <a:pt x="6096000" y="370839"/>
                </a:lnTo>
                <a:lnTo>
                  <a:pt x="6096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99" y="841462"/>
            <a:ext cx="4573905" cy="427298"/>
          </a:xfrm>
          <a:custGeom>
            <a:avLst/>
            <a:gdLst/>
            <a:ahLst/>
            <a:cxnLst/>
            <a:rect l="l" t="t" r="r" b="b"/>
            <a:pathLst>
              <a:path w="6096000" h="370839">
                <a:moveTo>
                  <a:pt x="0" y="370839"/>
                </a:moveTo>
                <a:lnTo>
                  <a:pt x="6096000" y="370839"/>
                </a:lnTo>
                <a:lnTo>
                  <a:pt x="6096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13237"/>
            <a:ext cx="2843808" cy="2807851"/>
          </a:xfrm>
          <a:custGeom>
            <a:avLst/>
            <a:gdLst/>
            <a:ahLst/>
            <a:cxnLst/>
            <a:rect l="l" t="t" r="r" b="b"/>
            <a:pathLst>
              <a:path w="6096000" h="4991734">
                <a:moveTo>
                  <a:pt x="6096000" y="4991190"/>
                </a:moveTo>
                <a:lnTo>
                  <a:pt x="6096000" y="0"/>
                </a:lnTo>
                <a:lnTo>
                  <a:pt x="0" y="0"/>
                </a:lnTo>
                <a:lnTo>
                  <a:pt x="0" y="4991190"/>
                </a:lnTo>
                <a:lnTo>
                  <a:pt x="6096000" y="499119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050079"/>
            <a:ext cx="4572000" cy="2807851"/>
          </a:xfrm>
          <a:custGeom>
            <a:avLst/>
            <a:gdLst/>
            <a:ahLst/>
            <a:cxnLst/>
            <a:rect l="l" t="t" r="r" b="b"/>
            <a:pathLst>
              <a:path w="6096000" h="4991734">
                <a:moveTo>
                  <a:pt x="6096000" y="4991190"/>
                </a:moveTo>
                <a:lnTo>
                  <a:pt x="6096000" y="0"/>
                </a:lnTo>
                <a:lnTo>
                  <a:pt x="0" y="0"/>
                </a:lnTo>
                <a:lnTo>
                  <a:pt x="0" y="4991190"/>
                </a:lnTo>
                <a:lnTo>
                  <a:pt x="6096000" y="499119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50060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41462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7001" y="500300"/>
            <a:ext cx="7621429" cy="675838"/>
          </a:xfrm>
          <a:prstGeom prst="rect">
            <a:avLst/>
          </a:prstGeom>
        </p:spPr>
        <p:txBody>
          <a:bodyPr vert="horz" wrap="square" lIns="0" tIns="105422" rIns="0" bIns="0" rtlCol="0">
            <a:spAutoFit/>
          </a:bodyPr>
          <a:lstStyle/>
          <a:p>
            <a:pPr marL="8334">
              <a:spcBef>
                <a:spcPts val="830"/>
              </a:spcBef>
            </a:pPr>
            <a:r>
              <a:rPr sz="1600" b="1" spc="-3" dirty="0">
                <a:latin typeface="Calibri"/>
                <a:cs typeface="Calibri"/>
              </a:rPr>
              <a:t>❹</a:t>
            </a:r>
            <a:r>
              <a:rPr sz="1600" b="1" spc="-3" dirty="0">
                <a:latin typeface="Arial Narrow"/>
                <a:cs typeface="Arial Narrow"/>
              </a:rPr>
              <a:t>. </a:t>
            </a:r>
            <a:r>
              <a:rPr sz="1600" b="1" spc="3" dirty="0">
                <a:latin typeface="Arial Narrow"/>
                <a:cs typeface="Arial Narrow"/>
              </a:rPr>
              <a:t>PROPORSI </a:t>
            </a:r>
            <a:r>
              <a:rPr sz="1600" b="1" spc="-3" dirty="0">
                <a:latin typeface="Arial Narrow"/>
                <a:cs typeface="Arial Narrow"/>
              </a:rPr>
              <a:t>NILAI </a:t>
            </a:r>
            <a:r>
              <a:rPr sz="1600" b="1" spc="-23" dirty="0">
                <a:latin typeface="Arial Narrow"/>
                <a:cs typeface="Arial Narrow"/>
              </a:rPr>
              <a:t>PARA </a:t>
            </a:r>
            <a:r>
              <a:rPr sz="1600" b="1" dirty="0">
                <a:latin typeface="Arial Narrow"/>
                <a:cs typeface="Arial Narrow"/>
              </a:rPr>
              <a:t>PENULIS </a:t>
            </a:r>
            <a:r>
              <a:rPr sz="1600" b="1" spc="-10" dirty="0">
                <a:latin typeface="Arial Narrow"/>
                <a:cs typeface="Arial Narrow"/>
              </a:rPr>
              <a:t>(PERTAMA, </a:t>
            </a:r>
            <a:r>
              <a:rPr sz="1600" b="1" dirty="0">
                <a:latin typeface="Arial Narrow"/>
                <a:cs typeface="Arial Narrow"/>
              </a:rPr>
              <a:t>PENDAMPING,</a:t>
            </a:r>
            <a:r>
              <a:rPr sz="1600" b="1" spc="-13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KORESPONDENSI)</a:t>
            </a:r>
            <a:endParaRPr sz="1600" dirty="0">
              <a:latin typeface="Arial Narrow"/>
              <a:cs typeface="Arial Narrow"/>
            </a:endParaRPr>
          </a:p>
          <a:p>
            <a:pPr marL="742953">
              <a:spcBef>
                <a:spcPts val="574"/>
              </a:spcBef>
              <a:tabLst>
                <a:tab pos="4565639" algn="l"/>
              </a:tabLst>
            </a:pP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2014/2015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600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1800" y="1268760"/>
            <a:ext cx="6362281" cy="558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1" name="object 11"/>
          <p:cNvSpPr/>
          <p:nvPr/>
        </p:nvSpPr>
        <p:spPr>
          <a:xfrm>
            <a:off x="35496" y="1625054"/>
            <a:ext cx="2808312" cy="2235994"/>
          </a:xfrm>
          <a:custGeom>
            <a:avLst/>
            <a:gdLst/>
            <a:ahLst/>
            <a:cxnLst/>
            <a:rect l="l" t="t" r="r" b="b"/>
            <a:pathLst>
              <a:path w="4348480" h="3975100">
                <a:moveTo>
                  <a:pt x="2424284" y="3962400"/>
                </a:moveTo>
                <a:lnTo>
                  <a:pt x="1924195" y="3962400"/>
                </a:lnTo>
                <a:lnTo>
                  <a:pt x="1973588" y="3975100"/>
                </a:lnTo>
                <a:lnTo>
                  <a:pt x="2374891" y="3975100"/>
                </a:lnTo>
                <a:lnTo>
                  <a:pt x="2424284" y="3962400"/>
                </a:lnTo>
                <a:close/>
              </a:path>
              <a:path w="4348480" h="3975100">
                <a:moveTo>
                  <a:pt x="2666000" y="3924300"/>
                </a:moveTo>
                <a:lnTo>
                  <a:pt x="1682479" y="3924300"/>
                </a:lnTo>
                <a:lnTo>
                  <a:pt x="1826422" y="3962400"/>
                </a:lnTo>
                <a:lnTo>
                  <a:pt x="2522057" y="3962400"/>
                </a:lnTo>
                <a:lnTo>
                  <a:pt x="2666000" y="3924300"/>
                </a:lnTo>
                <a:close/>
              </a:path>
              <a:path w="4348480" h="3975100">
                <a:moveTo>
                  <a:pt x="2760004" y="63500"/>
                </a:moveTo>
                <a:lnTo>
                  <a:pt x="1588475" y="63500"/>
                </a:lnTo>
                <a:lnTo>
                  <a:pt x="1496153" y="88900"/>
                </a:lnTo>
                <a:lnTo>
                  <a:pt x="1450654" y="114300"/>
                </a:lnTo>
                <a:lnTo>
                  <a:pt x="1316958" y="152400"/>
                </a:lnTo>
                <a:lnTo>
                  <a:pt x="1273367" y="177800"/>
                </a:lnTo>
                <a:lnTo>
                  <a:pt x="1230284" y="190500"/>
                </a:lnTo>
                <a:lnTo>
                  <a:pt x="1187723" y="215900"/>
                </a:lnTo>
                <a:lnTo>
                  <a:pt x="1145694" y="228600"/>
                </a:lnTo>
                <a:lnTo>
                  <a:pt x="1063287" y="279400"/>
                </a:lnTo>
                <a:lnTo>
                  <a:pt x="1022933" y="292100"/>
                </a:lnTo>
                <a:lnTo>
                  <a:pt x="943988" y="342900"/>
                </a:lnTo>
                <a:lnTo>
                  <a:pt x="905421" y="368300"/>
                </a:lnTo>
                <a:lnTo>
                  <a:pt x="867476" y="393700"/>
                </a:lnTo>
                <a:lnTo>
                  <a:pt x="830163" y="419100"/>
                </a:lnTo>
                <a:lnTo>
                  <a:pt x="793497" y="444500"/>
                </a:lnTo>
                <a:lnTo>
                  <a:pt x="757489" y="482600"/>
                </a:lnTo>
                <a:lnTo>
                  <a:pt x="722151" y="508000"/>
                </a:lnTo>
                <a:lnTo>
                  <a:pt x="687497" y="533400"/>
                </a:lnTo>
                <a:lnTo>
                  <a:pt x="653539" y="558800"/>
                </a:lnTo>
                <a:lnTo>
                  <a:pt x="620290" y="596900"/>
                </a:lnTo>
                <a:lnTo>
                  <a:pt x="587761" y="622300"/>
                </a:lnTo>
                <a:lnTo>
                  <a:pt x="555965" y="660400"/>
                </a:lnTo>
                <a:lnTo>
                  <a:pt x="524915" y="685800"/>
                </a:lnTo>
                <a:lnTo>
                  <a:pt x="494624" y="723900"/>
                </a:lnTo>
                <a:lnTo>
                  <a:pt x="465104" y="762000"/>
                </a:lnTo>
                <a:lnTo>
                  <a:pt x="436367" y="787400"/>
                </a:lnTo>
                <a:lnTo>
                  <a:pt x="408426" y="825500"/>
                </a:lnTo>
                <a:lnTo>
                  <a:pt x="381293" y="863600"/>
                </a:lnTo>
                <a:lnTo>
                  <a:pt x="354981" y="901700"/>
                </a:lnTo>
                <a:lnTo>
                  <a:pt x="329503" y="939800"/>
                </a:lnTo>
                <a:lnTo>
                  <a:pt x="304871" y="965200"/>
                </a:lnTo>
                <a:lnTo>
                  <a:pt x="281097" y="1003300"/>
                </a:lnTo>
                <a:lnTo>
                  <a:pt x="258194" y="1041400"/>
                </a:lnTo>
                <a:lnTo>
                  <a:pt x="236175" y="1079500"/>
                </a:lnTo>
                <a:lnTo>
                  <a:pt x="215051" y="1117600"/>
                </a:lnTo>
                <a:lnTo>
                  <a:pt x="194836" y="1168400"/>
                </a:lnTo>
                <a:lnTo>
                  <a:pt x="175542" y="1206500"/>
                </a:lnTo>
                <a:lnTo>
                  <a:pt x="157182" y="1244599"/>
                </a:lnTo>
                <a:lnTo>
                  <a:pt x="139767" y="1282699"/>
                </a:lnTo>
                <a:lnTo>
                  <a:pt x="123311" y="1320799"/>
                </a:lnTo>
                <a:lnTo>
                  <a:pt x="107826" y="1371599"/>
                </a:lnTo>
                <a:lnTo>
                  <a:pt x="93325" y="1409699"/>
                </a:lnTo>
                <a:lnTo>
                  <a:pt x="79820" y="1447799"/>
                </a:lnTo>
                <a:lnTo>
                  <a:pt x="67323" y="1498599"/>
                </a:lnTo>
                <a:lnTo>
                  <a:pt x="55847" y="1536699"/>
                </a:lnTo>
                <a:lnTo>
                  <a:pt x="45405" y="1587499"/>
                </a:lnTo>
                <a:lnTo>
                  <a:pt x="36009" y="1625599"/>
                </a:lnTo>
                <a:lnTo>
                  <a:pt x="27671" y="1676399"/>
                </a:lnTo>
                <a:lnTo>
                  <a:pt x="20405" y="1714499"/>
                </a:lnTo>
                <a:lnTo>
                  <a:pt x="14222" y="1765299"/>
                </a:lnTo>
                <a:lnTo>
                  <a:pt x="9135" y="1803399"/>
                </a:lnTo>
                <a:lnTo>
                  <a:pt x="5157" y="1854199"/>
                </a:lnTo>
                <a:lnTo>
                  <a:pt x="2300" y="1892299"/>
                </a:lnTo>
                <a:lnTo>
                  <a:pt x="577" y="1943099"/>
                </a:lnTo>
                <a:lnTo>
                  <a:pt x="0" y="1993899"/>
                </a:lnTo>
                <a:lnTo>
                  <a:pt x="577" y="2031999"/>
                </a:lnTo>
                <a:lnTo>
                  <a:pt x="2300" y="2082799"/>
                </a:lnTo>
                <a:lnTo>
                  <a:pt x="5157" y="2120899"/>
                </a:lnTo>
                <a:lnTo>
                  <a:pt x="9135" y="2171699"/>
                </a:lnTo>
                <a:lnTo>
                  <a:pt x="14222" y="2222499"/>
                </a:lnTo>
                <a:lnTo>
                  <a:pt x="20405" y="2260599"/>
                </a:lnTo>
                <a:lnTo>
                  <a:pt x="27671" y="2311399"/>
                </a:lnTo>
                <a:lnTo>
                  <a:pt x="36009" y="2349499"/>
                </a:lnTo>
                <a:lnTo>
                  <a:pt x="45405" y="2400299"/>
                </a:lnTo>
                <a:lnTo>
                  <a:pt x="55847" y="2438399"/>
                </a:lnTo>
                <a:lnTo>
                  <a:pt x="67323" y="2476499"/>
                </a:lnTo>
                <a:lnTo>
                  <a:pt x="79820" y="2527299"/>
                </a:lnTo>
                <a:lnTo>
                  <a:pt x="93325" y="2565399"/>
                </a:lnTo>
                <a:lnTo>
                  <a:pt x="107826" y="2616199"/>
                </a:lnTo>
                <a:lnTo>
                  <a:pt x="123311" y="2654299"/>
                </a:lnTo>
                <a:lnTo>
                  <a:pt x="139767" y="2692399"/>
                </a:lnTo>
                <a:lnTo>
                  <a:pt x="157182" y="2730499"/>
                </a:lnTo>
                <a:lnTo>
                  <a:pt x="175542" y="2768599"/>
                </a:lnTo>
                <a:lnTo>
                  <a:pt x="194836" y="2819399"/>
                </a:lnTo>
                <a:lnTo>
                  <a:pt x="215051" y="2857499"/>
                </a:lnTo>
                <a:lnTo>
                  <a:pt x="236175" y="2895599"/>
                </a:lnTo>
                <a:lnTo>
                  <a:pt x="258194" y="2933699"/>
                </a:lnTo>
                <a:lnTo>
                  <a:pt x="281097" y="2971799"/>
                </a:lnTo>
                <a:lnTo>
                  <a:pt x="304871" y="3009899"/>
                </a:lnTo>
                <a:lnTo>
                  <a:pt x="329503" y="3047999"/>
                </a:lnTo>
                <a:lnTo>
                  <a:pt x="354981" y="3086099"/>
                </a:lnTo>
                <a:lnTo>
                  <a:pt x="381293" y="3111499"/>
                </a:lnTo>
                <a:lnTo>
                  <a:pt x="408426" y="3149599"/>
                </a:lnTo>
                <a:lnTo>
                  <a:pt x="436367" y="3187699"/>
                </a:lnTo>
                <a:lnTo>
                  <a:pt x="465104" y="3225799"/>
                </a:lnTo>
                <a:lnTo>
                  <a:pt x="494624" y="3251199"/>
                </a:lnTo>
                <a:lnTo>
                  <a:pt x="524915" y="3289300"/>
                </a:lnTo>
                <a:lnTo>
                  <a:pt x="555965" y="3314700"/>
                </a:lnTo>
                <a:lnTo>
                  <a:pt x="587761" y="3352800"/>
                </a:lnTo>
                <a:lnTo>
                  <a:pt x="620290" y="3378200"/>
                </a:lnTo>
                <a:lnTo>
                  <a:pt x="653539" y="3416300"/>
                </a:lnTo>
                <a:lnTo>
                  <a:pt x="687497" y="3441700"/>
                </a:lnTo>
                <a:lnTo>
                  <a:pt x="722151" y="3467100"/>
                </a:lnTo>
                <a:lnTo>
                  <a:pt x="757489" y="3505200"/>
                </a:lnTo>
                <a:lnTo>
                  <a:pt x="793497" y="3530600"/>
                </a:lnTo>
                <a:lnTo>
                  <a:pt x="830163" y="3556000"/>
                </a:lnTo>
                <a:lnTo>
                  <a:pt x="867476" y="3581400"/>
                </a:lnTo>
                <a:lnTo>
                  <a:pt x="905421" y="3606800"/>
                </a:lnTo>
                <a:lnTo>
                  <a:pt x="943988" y="3632200"/>
                </a:lnTo>
                <a:lnTo>
                  <a:pt x="1022933" y="3683000"/>
                </a:lnTo>
                <a:lnTo>
                  <a:pt x="1063287" y="3695700"/>
                </a:lnTo>
                <a:lnTo>
                  <a:pt x="1145694" y="3746500"/>
                </a:lnTo>
                <a:lnTo>
                  <a:pt x="1187723" y="3759200"/>
                </a:lnTo>
                <a:lnTo>
                  <a:pt x="1230284" y="3784600"/>
                </a:lnTo>
                <a:lnTo>
                  <a:pt x="1273367" y="3797300"/>
                </a:lnTo>
                <a:lnTo>
                  <a:pt x="1316958" y="3822700"/>
                </a:lnTo>
                <a:lnTo>
                  <a:pt x="1405614" y="3848100"/>
                </a:lnTo>
                <a:lnTo>
                  <a:pt x="1450654" y="3873500"/>
                </a:lnTo>
                <a:lnTo>
                  <a:pt x="1635273" y="3924300"/>
                </a:lnTo>
                <a:lnTo>
                  <a:pt x="2713206" y="3924300"/>
                </a:lnTo>
                <a:lnTo>
                  <a:pt x="2897825" y="3873500"/>
                </a:lnTo>
                <a:lnTo>
                  <a:pt x="2942865" y="3848100"/>
                </a:lnTo>
                <a:lnTo>
                  <a:pt x="3031521" y="3822700"/>
                </a:lnTo>
                <a:lnTo>
                  <a:pt x="3075112" y="3797300"/>
                </a:lnTo>
                <a:lnTo>
                  <a:pt x="3118195" y="3784600"/>
                </a:lnTo>
                <a:lnTo>
                  <a:pt x="3160756" y="3759200"/>
                </a:lnTo>
                <a:lnTo>
                  <a:pt x="3202785" y="3746500"/>
                </a:lnTo>
                <a:lnTo>
                  <a:pt x="3285192" y="3695700"/>
                </a:lnTo>
                <a:lnTo>
                  <a:pt x="3325546" y="3683000"/>
                </a:lnTo>
                <a:lnTo>
                  <a:pt x="3404491" y="3632200"/>
                </a:lnTo>
                <a:lnTo>
                  <a:pt x="3443058" y="3606800"/>
                </a:lnTo>
                <a:lnTo>
                  <a:pt x="3481003" y="3581400"/>
                </a:lnTo>
                <a:lnTo>
                  <a:pt x="3518316" y="3556000"/>
                </a:lnTo>
                <a:lnTo>
                  <a:pt x="3554982" y="3530600"/>
                </a:lnTo>
                <a:lnTo>
                  <a:pt x="3590990" y="3505200"/>
                </a:lnTo>
                <a:lnTo>
                  <a:pt x="3626328" y="3467100"/>
                </a:lnTo>
                <a:lnTo>
                  <a:pt x="3660982" y="3441700"/>
                </a:lnTo>
                <a:lnTo>
                  <a:pt x="3694940" y="3416300"/>
                </a:lnTo>
                <a:lnTo>
                  <a:pt x="3728189" y="3378200"/>
                </a:lnTo>
                <a:lnTo>
                  <a:pt x="3760718" y="3352800"/>
                </a:lnTo>
                <a:lnTo>
                  <a:pt x="3792514" y="3314700"/>
                </a:lnTo>
                <a:lnTo>
                  <a:pt x="3823564" y="3289300"/>
                </a:lnTo>
                <a:lnTo>
                  <a:pt x="3853855" y="3251199"/>
                </a:lnTo>
                <a:lnTo>
                  <a:pt x="3883375" y="3225799"/>
                </a:lnTo>
                <a:lnTo>
                  <a:pt x="3912112" y="3187699"/>
                </a:lnTo>
                <a:lnTo>
                  <a:pt x="3940053" y="3149599"/>
                </a:lnTo>
                <a:lnTo>
                  <a:pt x="3967186" y="3111499"/>
                </a:lnTo>
                <a:lnTo>
                  <a:pt x="3993498" y="3086099"/>
                </a:lnTo>
                <a:lnTo>
                  <a:pt x="4018976" y="3047999"/>
                </a:lnTo>
                <a:lnTo>
                  <a:pt x="4043608" y="3009899"/>
                </a:lnTo>
                <a:lnTo>
                  <a:pt x="4067382" y="2971799"/>
                </a:lnTo>
                <a:lnTo>
                  <a:pt x="4090285" y="2933699"/>
                </a:lnTo>
                <a:lnTo>
                  <a:pt x="4112304" y="2895599"/>
                </a:lnTo>
                <a:lnTo>
                  <a:pt x="4133428" y="2857499"/>
                </a:lnTo>
                <a:lnTo>
                  <a:pt x="4153643" y="2819399"/>
                </a:lnTo>
                <a:lnTo>
                  <a:pt x="4172937" y="2768599"/>
                </a:lnTo>
                <a:lnTo>
                  <a:pt x="4191297" y="2730499"/>
                </a:lnTo>
                <a:lnTo>
                  <a:pt x="4208712" y="2692399"/>
                </a:lnTo>
                <a:lnTo>
                  <a:pt x="4225168" y="2654299"/>
                </a:lnTo>
                <a:lnTo>
                  <a:pt x="4240653" y="2616199"/>
                </a:lnTo>
                <a:lnTo>
                  <a:pt x="4255154" y="2565399"/>
                </a:lnTo>
                <a:lnTo>
                  <a:pt x="4268659" y="2527299"/>
                </a:lnTo>
                <a:lnTo>
                  <a:pt x="4281156" y="2476499"/>
                </a:lnTo>
                <a:lnTo>
                  <a:pt x="4292632" y="2438399"/>
                </a:lnTo>
                <a:lnTo>
                  <a:pt x="4303074" y="2400299"/>
                </a:lnTo>
                <a:lnTo>
                  <a:pt x="4312470" y="2349499"/>
                </a:lnTo>
                <a:lnTo>
                  <a:pt x="4320808" y="2311399"/>
                </a:lnTo>
                <a:lnTo>
                  <a:pt x="4328074" y="2260599"/>
                </a:lnTo>
                <a:lnTo>
                  <a:pt x="4334257" y="2222499"/>
                </a:lnTo>
                <a:lnTo>
                  <a:pt x="4339344" y="2171699"/>
                </a:lnTo>
                <a:lnTo>
                  <a:pt x="4343322" y="2120899"/>
                </a:lnTo>
                <a:lnTo>
                  <a:pt x="4346179" y="2082799"/>
                </a:lnTo>
                <a:lnTo>
                  <a:pt x="4347902" y="2031999"/>
                </a:lnTo>
                <a:lnTo>
                  <a:pt x="4348480" y="1993899"/>
                </a:lnTo>
                <a:lnTo>
                  <a:pt x="4347902" y="1943099"/>
                </a:lnTo>
                <a:lnTo>
                  <a:pt x="4346179" y="1892299"/>
                </a:lnTo>
                <a:lnTo>
                  <a:pt x="4343322" y="1854199"/>
                </a:lnTo>
                <a:lnTo>
                  <a:pt x="4339344" y="1803399"/>
                </a:lnTo>
                <a:lnTo>
                  <a:pt x="4334257" y="1765299"/>
                </a:lnTo>
                <a:lnTo>
                  <a:pt x="4328074" y="1714499"/>
                </a:lnTo>
                <a:lnTo>
                  <a:pt x="4320808" y="1676399"/>
                </a:lnTo>
                <a:lnTo>
                  <a:pt x="4312470" y="1625599"/>
                </a:lnTo>
                <a:lnTo>
                  <a:pt x="4303074" y="1587499"/>
                </a:lnTo>
                <a:lnTo>
                  <a:pt x="4292632" y="1536699"/>
                </a:lnTo>
                <a:lnTo>
                  <a:pt x="4281156" y="1498599"/>
                </a:lnTo>
                <a:lnTo>
                  <a:pt x="4268659" y="1447799"/>
                </a:lnTo>
                <a:lnTo>
                  <a:pt x="4255154" y="1409699"/>
                </a:lnTo>
                <a:lnTo>
                  <a:pt x="4240653" y="1371599"/>
                </a:lnTo>
                <a:lnTo>
                  <a:pt x="4225168" y="1320799"/>
                </a:lnTo>
                <a:lnTo>
                  <a:pt x="4208712" y="1282699"/>
                </a:lnTo>
                <a:lnTo>
                  <a:pt x="4191297" y="1244599"/>
                </a:lnTo>
                <a:lnTo>
                  <a:pt x="4172937" y="1206500"/>
                </a:lnTo>
                <a:lnTo>
                  <a:pt x="4153643" y="1168400"/>
                </a:lnTo>
                <a:lnTo>
                  <a:pt x="4133428" y="1117600"/>
                </a:lnTo>
                <a:lnTo>
                  <a:pt x="4112304" y="1079500"/>
                </a:lnTo>
                <a:lnTo>
                  <a:pt x="4090285" y="1041400"/>
                </a:lnTo>
                <a:lnTo>
                  <a:pt x="4067382" y="1003300"/>
                </a:lnTo>
                <a:lnTo>
                  <a:pt x="4043608" y="965200"/>
                </a:lnTo>
                <a:lnTo>
                  <a:pt x="4018976" y="939800"/>
                </a:lnTo>
                <a:lnTo>
                  <a:pt x="3993498" y="901700"/>
                </a:lnTo>
                <a:lnTo>
                  <a:pt x="3967186" y="863600"/>
                </a:lnTo>
                <a:lnTo>
                  <a:pt x="3940053" y="825500"/>
                </a:lnTo>
                <a:lnTo>
                  <a:pt x="3912112" y="787400"/>
                </a:lnTo>
                <a:lnTo>
                  <a:pt x="3883375" y="762000"/>
                </a:lnTo>
                <a:lnTo>
                  <a:pt x="3853855" y="723900"/>
                </a:lnTo>
                <a:lnTo>
                  <a:pt x="3823564" y="685800"/>
                </a:lnTo>
                <a:lnTo>
                  <a:pt x="3792514" y="660400"/>
                </a:lnTo>
                <a:lnTo>
                  <a:pt x="3760718" y="622300"/>
                </a:lnTo>
                <a:lnTo>
                  <a:pt x="3728189" y="596900"/>
                </a:lnTo>
                <a:lnTo>
                  <a:pt x="3694940" y="558800"/>
                </a:lnTo>
                <a:lnTo>
                  <a:pt x="3660982" y="533400"/>
                </a:lnTo>
                <a:lnTo>
                  <a:pt x="3626328" y="508000"/>
                </a:lnTo>
                <a:lnTo>
                  <a:pt x="3590990" y="482600"/>
                </a:lnTo>
                <a:lnTo>
                  <a:pt x="3554982" y="444500"/>
                </a:lnTo>
                <a:lnTo>
                  <a:pt x="3518316" y="419100"/>
                </a:lnTo>
                <a:lnTo>
                  <a:pt x="3481003" y="393700"/>
                </a:lnTo>
                <a:lnTo>
                  <a:pt x="3443058" y="368300"/>
                </a:lnTo>
                <a:lnTo>
                  <a:pt x="3404491" y="342900"/>
                </a:lnTo>
                <a:lnTo>
                  <a:pt x="3325546" y="292100"/>
                </a:lnTo>
                <a:lnTo>
                  <a:pt x="3285192" y="279400"/>
                </a:lnTo>
                <a:lnTo>
                  <a:pt x="3202785" y="228600"/>
                </a:lnTo>
                <a:lnTo>
                  <a:pt x="3160756" y="215900"/>
                </a:lnTo>
                <a:lnTo>
                  <a:pt x="3118195" y="190500"/>
                </a:lnTo>
                <a:lnTo>
                  <a:pt x="3075112" y="177800"/>
                </a:lnTo>
                <a:lnTo>
                  <a:pt x="3031521" y="152400"/>
                </a:lnTo>
                <a:lnTo>
                  <a:pt x="2897825" y="114300"/>
                </a:lnTo>
                <a:lnTo>
                  <a:pt x="2852326" y="88900"/>
                </a:lnTo>
                <a:lnTo>
                  <a:pt x="2760004" y="63500"/>
                </a:lnTo>
                <a:close/>
              </a:path>
              <a:path w="4348480" h="3975100">
                <a:moveTo>
                  <a:pt x="2570413" y="25400"/>
                </a:moveTo>
                <a:lnTo>
                  <a:pt x="1778066" y="25400"/>
                </a:lnTo>
                <a:lnTo>
                  <a:pt x="1635273" y="63500"/>
                </a:lnTo>
                <a:lnTo>
                  <a:pt x="2713206" y="63500"/>
                </a:lnTo>
                <a:lnTo>
                  <a:pt x="2570413" y="25400"/>
                </a:lnTo>
                <a:close/>
              </a:path>
              <a:path w="4348480" h="3975100">
                <a:moveTo>
                  <a:pt x="2473343" y="12700"/>
                </a:moveTo>
                <a:lnTo>
                  <a:pt x="1875136" y="12700"/>
                </a:lnTo>
                <a:lnTo>
                  <a:pt x="1826422" y="25400"/>
                </a:lnTo>
                <a:lnTo>
                  <a:pt x="2522057" y="25400"/>
                </a:lnTo>
                <a:lnTo>
                  <a:pt x="2473343" y="12700"/>
                </a:lnTo>
                <a:close/>
              </a:path>
              <a:path w="4348480" h="3975100">
                <a:moveTo>
                  <a:pt x="2374891" y="0"/>
                </a:moveTo>
                <a:lnTo>
                  <a:pt x="1973588" y="0"/>
                </a:lnTo>
                <a:lnTo>
                  <a:pt x="1924195" y="12700"/>
                </a:lnTo>
                <a:lnTo>
                  <a:pt x="2424284" y="12700"/>
                </a:lnTo>
                <a:lnTo>
                  <a:pt x="23748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96" y="1619339"/>
            <a:ext cx="2808312" cy="2241709"/>
          </a:xfrm>
          <a:custGeom>
            <a:avLst/>
            <a:gdLst/>
            <a:ahLst/>
            <a:cxnLst/>
            <a:rect l="l" t="t" r="r" b="b"/>
            <a:pathLst>
              <a:path w="4348480" h="3985260">
                <a:moveTo>
                  <a:pt x="0" y="1992629"/>
                </a:moveTo>
                <a:lnTo>
                  <a:pt x="577" y="1946257"/>
                </a:lnTo>
                <a:lnTo>
                  <a:pt x="2300" y="1900144"/>
                </a:lnTo>
                <a:lnTo>
                  <a:pt x="5157" y="1854302"/>
                </a:lnTo>
                <a:lnTo>
                  <a:pt x="9135" y="1808743"/>
                </a:lnTo>
                <a:lnTo>
                  <a:pt x="14222" y="1763477"/>
                </a:lnTo>
                <a:lnTo>
                  <a:pt x="20405" y="1718516"/>
                </a:lnTo>
                <a:lnTo>
                  <a:pt x="27671" y="1673872"/>
                </a:lnTo>
                <a:lnTo>
                  <a:pt x="36009" y="1629556"/>
                </a:lnTo>
                <a:lnTo>
                  <a:pt x="45405" y="1585580"/>
                </a:lnTo>
                <a:lnTo>
                  <a:pt x="55847" y="1541954"/>
                </a:lnTo>
                <a:lnTo>
                  <a:pt x="67323" y="1498692"/>
                </a:lnTo>
                <a:lnTo>
                  <a:pt x="79820" y="1455803"/>
                </a:lnTo>
                <a:lnTo>
                  <a:pt x="93325" y="1413300"/>
                </a:lnTo>
                <a:lnTo>
                  <a:pt x="107826" y="1371194"/>
                </a:lnTo>
                <a:lnTo>
                  <a:pt x="123311" y="1329496"/>
                </a:lnTo>
                <a:lnTo>
                  <a:pt x="139767" y="1288218"/>
                </a:lnTo>
                <a:lnTo>
                  <a:pt x="157182" y="1247372"/>
                </a:lnTo>
                <a:lnTo>
                  <a:pt x="175542" y="1206968"/>
                </a:lnTo>
                <a:lnTo>
                  <a:pt x="194836" y="1167018"/>
                </a:lnTo>
                <a:lnTo>
                  <a:pt x="215051" y="1127535"/>
                </a:lnTo>
                <a:lnTo>
                  <a:pt x="236175" y="1088528"/>
                </a:lnTo>
                <a:lnTo>
                  <a:pt x="258194" y="1050010"/>
                </a:lnTo>
                <a:lnTo>
                  <a:pt x="281097" y="1011992"/>
                </a:lnTo>
                <a:lnTo>
                  <a:pt x="304871" y="974486"/>
                </a:lnTo>
                <a:lnTo>
                  <a:pt x="329503" y="937503"/>
                </a:lnTo>
                <a:lnTo>
                  <a:pt x="354981" y="901054"/>
                </a:lnTo>
                <a:lnTo>
                  <a:pt x="381293" y="865152"/>
                </a:lnTo>
                <a:lnTo>
                  <a:pt x="408426" y="829807"/>
                </a:lnTo>
                <a:lnTo>
                  <a:pt x="436367" y="795030"/>
                </a:lnTo>
                <a:lnTo>
                  <a:pt x="465104" y="760834"/>
                </a:lnTo>
                <a:lnTo>
                  <a:pt x="494624" y="727230"/>
                </a:lnTo>
                <a:lnTo>
                  <a:pt x="524915" y="694230"/>
                </a:lnTo>
                <a:lnTo>
                  <a:pt x="555965" y="661844"/>
                </a:lnTo>
                <a:lnTo>
                  <a:pt x="587761" y="630084"/>
                </a:lnTo>
                <a:lnTo>
                  <a:pt x="620290" y="598962"/>
                </a:lnTo>
                <a:lnTo>
                  <a:pt x="653539" y="568489"/>
                </a:lnTo>
                <a:lnTo>
                  <a:pt x="687497" y="538677"/>
                </a:lnTo>
                <a:lnTo>
                  <a:pt x="722151" y="509537"/>
                </a:lnTo>
                <a:lnTo>
                  <a:pt x="757489" y="481081"/>
                </a:lnTo>
                <a:lnTo>
                  <a:pt x="793497" y="453319"/>
                </a:lnTo>
                <a:lnTo>
                  <a:pt x="830163" y="426264"/>
                </a:lnTo>
                <a:lnTo>
                  <a:pt x="867476" y="399927"/>
                </a:lnTo>
                <a:lnTo>
                  <a:pt x="905421" y="374319"/>
                </a:lnTo>
                <a:lnTo>
                  <a:pt x="943988" y="349453"/>
                </a:lnTo>
                <a:lnTo>
                  <a:pt x="983162" y="325338"/>
                </a:lnTo>
                <a:lnTo>
                  <a:pt x="1022933" y="301988"/>
                </a:lnTo>
                <a:lnTo>
                  <a:pt x="1063287" y="279413"/>
                </a:lnTo>
                <a:lnTo>
                  <a:pt x="1104211" y="257624"/>
                </a:lnTo>
                <a:lnTo>
                  <a:pt x="1145694" y="236634"/>
                </a:lnTo>
                <a:lnTo>
                  <a:pt x="1187723" y="216453"/>
                </a:lnTo>
                <a:lnTo>
                  <a:pt x="1230284" y="197094"/>
                </a:lnTo>
                <a:lnTo>
                  <a:pt x="1273367" y="178567"/>
                </a:lnTo>
                <a:lnTo>
                  <a:pt x="1316958" y="160884"/>
                </a:lnTo>
                <a:lnTo>
                  <a:pt x="1361044" y="144057"/>
                </a:lnTo>
                <a:lnTo>
                  <a:pt x="1405614" y="128096"/>
                </a:lnTo>
                <a:lnTo>
                  <a:pt x="1450654" y="113015"/>
                </a:lnTo>
                <a:lnTo>
                  <a:pt x="1496153" y="98823"/>
                </a:lnTo>
                <a:lnTo>
                  <a:pt x="1542097" y="85532"/>
                </a:lnTo>
                <a:lnTo>
                  <a:pt x="1588475" y="73155"/>
                </a:lnTo>
                <a:lnTo>
                  <a:pt x="1635273" y="61701"/>
                </a:lnTo>
                <a:lnTo>
                  <a:pt x="1682479" y="51184"/>
                </a:lnTo>
                <a:lnTo>
                  <a:pt x="1730081" y="41614"/>
                </a:lnTo>
                <a:lnTo>
                  <a:pt x="1778066" y="33002"/>
                </a:lnTo>
                <a:lnTo>
                  <a:pt x="1826422" y="25361"/>
                </a:lnTo>
                <a:lnTo>
                  <a:pt x="1875136" y="18701"/>
                </a:lnTo>
                <a:lnTo>
                  <a:pt x="1924195" y="13034"/>
                </a:lnTo>
                <a:lnTo>
                  <a:pt x="1973588" y="8372"/>
                </a:lnTo>
                <a:lnTo>
                  <a:pt x="2023301" y="4726"/>
                </a:lnTo>
                <a:lnTo>
                  <a:pt x="2073323" y="2108"/>
                </a:lnTo>
                <a:lnTo>
                  <a:pt x="2123639" y="529"/>
                </a:lnTo>
                <a:lnTo>
                  <a:pt x="2174240" y="0"/>
                </a:lnTo>
                <a:lnTo>
                  <a:pt x="2224840" y="529"/>
                </a:lnTo>
                <a:lnTo>
                  <a:pt x="2275156" y="2108"/>
                </a:lnTo>
                <a:lnTo>
                  <a:pt x="2325178" y="4726"/>
                </a:lnTo>
                <a:lnTo>
                  <a:pt x="2374891" y="8372"/>
                </a:lnTo>
                <a:lnTo>
                  <a:pt x="2424284" y="13034"/>
                </a:lnTo>
                <a:lnTo>
                  <a:pt x="2473343" y="18701"/>
                </a:lnTo>
                <a:lnTo>
                  <a:pt x="2522057" y="25361"/>
                </a:lnTo>
                <a:lnTo>
                  <a:pt x="2570413" y="33002"/>
                </a:lnTo>
                <a:lnTo>
                  <a:pt x="2618398" y="41614"/>
                </a:lnTo>
                <a:lnTo>
                  <a:pt x="2666000" y="51184"/>
                </a:lnTo>
                <a:lnTo>
                  <a:pt x="2713206" y="61701"/>
                </a:lnTo>
                <a:lnTo>
                  <a:pt x="2760004" y="73155"/>
                </a:lnTo>
                <a:lnTo>
                  <a:pt x="2806382" y="85532"/>
                </a:lnTo>
                <a:lnTo>
                  <a:pt x="2852326" y="98823"/>
                </a:lnTo>
                <a:lnTo>
                  <a:pt x="2897825" y="113015"/>
                </a:lnTo>
                <a:lnTo>
                  <a:pt x="2942865" y="128096"/>
                </a:lnTo>
                <a:lnTo>
                  <a:pt x="2987435" y="144057"/>
                </a:lnTo>
                <a:lnTo>
                  <a:pt x="3031521" y="160884"/>
                </a:lnTo>
                <a:lnTo>
                  <a:pt x="3075112" y="178567"/>
                </a:lnTo>
                <a:lnTo>
                  <a:pt x="3118195" y="197094"/>
                </a:lnTo>
                <a:lnTo>
                  <a:pt x="3160756" y="216453"/>
                </a:lnTo>
                <a:lnTo>
                  <a:pt x="3202785" y="236634"/>
                </a:lnTo>
                <a:lnTo>
                  <a:pt x="3244268" y="257624"/>
                </a:lnTo>
                <a:lnTo>
                  <a:pt x="3285192" y="279413"/>
                </a:lnTo>
                <a:lnTo>
                  <a:pt x="3325546" y="301988"/>
                </a:lnTo>
                <a:lnTo>
                  <a:pt x="3365317" y="325338"/>
                </a:lnTo>
                <a:lnTo>
                  <a:pt x="3404491" y="349453"/>
                </a:lnTo>
                <a:lnTo>
                  <a:pt x="3443058" y="374319"/>
                </a:lnTo>
                <a:lnTo>
                  <a:pt x="3481003" y="399927"/>
                </a:lnTo>
                <a:lnTo>
                  <a:pt x="3518316" y="426264"/>
                </a:lnTo>
                <a:lnTo>
                  <a:pt x="3554982" y="453319"/>
                </a:lnTo>
                <a:lnTo>
                  <a:pt x="3590990" y="481081"/>
                </a:lnTo>
                <a:lnTo>
                  <a:pt x="3626328" y="509537"/>
                </a:lnTo>
                <a:lnTo>
                  <a:pt x="3660982" y="538677"/>
                </a:lnTo>
                <a:lnTo>
                  <a:pt x="3694940" y="568489"/>
                </a:lnTo>
                <a:lnTo>
                  <a:pt x="3728189" y="598962"/>
                </a:lnTo>
                <a:lnTo>
                  <a:pt x="3760718" y="630084"/>
                </a:lnTo>
                <a:lnTo>
                  <a:pt x="3792514" y="661844"/>
                </a:lnTo>
                <a:lnTo>
                  <a:pt x="3823564" y="694230"/>
                </a:lnTo>
                <a:lnTo>
                  <a:pt x="3853855" y="727230"/>
                </a:lnTo>
                <a:lnTo>
                  <a:pt x="3883375" y="760834"/>
                </a:lnTo>
                <a:lnTo>
                  <a:pt x="3912112" y="795030"/>
                </a:lnTo>
                <a:lnTo>
                  <a:pt x="3940053" y="829807"/>
                </a:lnTo>
                <a:lnTo>
                  <a:pt x="3967186" y="865152"/>
                </a:lnTo>
                <a:lnTo>
                  <a:pt x="3993498" y="901054"/>
                </a:lnTo>
                <a:lnTo>
                  <a:pt x="4018976" y="937503"/>
                </a:lnTo>
                <a:lnTo>
                  <a:pt x="4043608" y="974486"/>
                </a:lnTo>
                <a:lnTo>
                  <a:pt x="4067382" y="1011992"/>
                </a:lnTo>
                <a:lnTo>
                  <a:pt x="4090285" y="1050010"/>
                </a:lnTo>
                <a:lnTo>
                  <a:pt x="4112304" y="1088528"/>
                </a:lnTo>
                <a:lnTo>
                  <a:pt x="4133428" y="1127535"/>
                </a:lnTo>
                <a:lnTo>
                  <a:pt x="4153643" y="1167018"/>
                </a:lnTo>
                <a:lnTo>
                  <a:pt x="4172937" y="1206968"/>
                </a:lnTo>
                <a:lnTo>
                  <a:pt x="4191297" y="1247372"/>
                </a:lnTo>
                <a:lnTo>
                  <a:pt x="4208712" y="1288218"/>
                </a:lnTo>
                <a:lnTo>
                  <a:pt x="4225168" y="1329496"/>
                </a:lnTo>
                <a:lnTo>
                  <a:pt x="4240653" y="1371194"/>
                </a:lnTo>
                <a:lnTo>
                  <a:pt x="4255154" y="1413300"/>
                </a:lnTo>
                <a:lnTo>
                  <a:pt x="4268659" y="1455803"/>
                </a:lnTo>
                <a:lnTo>
                  <a:pt x="4281156" y="1498692"/>
                </a:lnTo>
                <a:lnTo>
                  <a:pt x="4292632" y="1541954"/>
                </a:lnTo>
                <a:lnTo>
                  <a:pt x="4303074" y="1585580"/>
                </a:lnTo>
                <a:lnTo>
                  <a:pt x="4312470" y="1629556"/>
                </a:lnTo>
                <a:lnTo>
                  <a:pt x="4320808" y="1673872"/>
                </a:lnTo>
                <a:lnTo>
                  <a:pt x="4328074" y="1718516"/>
                </a:lnTo>
                <a:lnTo>
                  <a:pt x="4334257" y="1763477"/>
                </a:lnTo>
                <a:lnTo>
                  <a:pt x="4339344" y="1808743"/>
                </a:lnTo>
                <a:lnTo>
                  <a:pt x="4343322" y="1854302"/>
                </a:lnTo>
                <a:lnTo>
                  <a:pt x="4346179" y="1900144"/>
                </a:lnTo>
                <a:lnTo>
                  <a:pt x="4347902" y="1946257"/>
                </a:lnTo>
                <a:lnTo>
                  <a:pt x="4348480" y="1992629"/>
                </a:lnTo>
                <a:lnTo>
                  <a:pt x="4347902" y="2039002"/>
                </a:lnTo>
                <a:lnTo>
                  <a:pt x="4346179" y="2085115"/>
                </a:lnTo>
                <a:lnTo>
                  <a:pt x="4343322" y="2130957"/>
                </a:lnTo>
                <a:lnTo>
                  <a:pt x="4339344" y="2176516"/>
                </a:lnTo>
                <a:lnTo>
                  <a:pt x="4334257" y="2221782"/>
                </a:lnTo>
                <a:lnTo>
                  <a:pt x="4328074" y="2266743"/>
                </a:lnTo>
                <a:lnTo>
                  <a:pt x="4320808" y="2311387"/>
                </a:lnTo>
                <a:lnTo>
                  <a:pt x="4312470" y="2355703"/>
                </a:lnTo>
                <a:lnTo>
                  <a:pt x="4303074" y="2399679"/>
                </a:lnTo>
                <a:lnTo>
                  <a:pt x="4292632" y="2443305"/>
                </a:lnTo>
                <a:lnTo>
                  <a:pt x="4281156" y="2486567"/>
                </a:lnTo>
                <a:lnTo>
                  <a:pt x="4268659" y="2529456"/>
                </a:lnTo>
                <a:lnTo>
                  <a:pt x="4255154" y="2571959"/>
                </a:lnTo>
                <a:lnTo>
                  <a:pt x="4240653" y="2614065"/>
                </a:lnTo>
                <a:lnTo>
                  <a:pt x="4225168" y="2655763"/>
                </a:lnTo>
                <a:lnTo>
                  <a:pt x="4208712" y="2697041"/>
                </a:lnTo>
                <a:lnTo>
                  <a:pt x="4191297" y="2737887"/>
                </a:lnTo>
                <a:lnTo>
                  <a:pt x="4172937" y="2778291"/>
                </a:lnTo>
                <a:lnTo>
                  <a:pt x="4153643" y="2818241"/>
                </a:lnTo>
                <a:lnTo>
                  <a:pt x="4133428" y="2857724"/>
                </a:lnTo>
                <a:lnTo>
                  <a:pt x="4112304" y="2896731"/>
                </a:lnTo>
                <a:lnTo>
                  <a:pt x="4090285" y="2935249"/>
                </a:lnTo>
                <a:lnTo>
                  <a:pt x="4067382" y="2973267"/>
                </a:lnTo>
                <a:lnTo>
                  <a:pt x="4043608" y="3010773"/>
                </a:lnTo>
                <a:lnTo>
                  <a:pt x="4018976" y="3047756"/>
                </a:lnTo>
                <a:lnTo>
                  <a:pt x="3993498" y="3084205"/>
                </a:lnTo>
                <a:lnTo>
                  <a:pt x="3967186" y="3120107"/>
                </a:lnTo>
                <a:lnTo>
                  <a:pt x="3940053" y="3155452"/>
                </a:lnTo>
                <a:lnTo>
                  <a:pt x="3912112" y="3190229"/>
                </a:lnTo>
                <a:lnTo>
                  <a:pt x="3883375" y="3224425"/>
                </a:lnTo>
                <a:lnTo>
                  <a:pt x="3853855" y="3258029"/>
                </a:lnTo>
                <a:lnTo>
                  <a:pt x="3823564" y="3291029"/>
                </a:lnTo>
                <a:lnTo>
                  <a:pt x="3792514" y="3323415"/>
                </a:lnTo>
                <a:lnTo>
                  <a:pt x="3760718" y="3355175"/>
                </a:lnTo>
                <a:lnTo>
                  <a:pt x="3728189" y="3386297"/>
                </a:lnTo>
                <a:lnTo>
                  <a:pt x="3694940" y="3416770"/>
                </a:lnTo>
                <a:lnTo>
                  <a:pt x="3660982" y="3446582"/>
                </a:lnTo>
                <a:lnTo>
                  <a:pt x="3626328" y="3475722"/>
                </a:lnTo>
                <a:lnTo>
                  <a:pt x="3590990" y="3504178"/>
                </a:lnTo>
                <a:lnTo>
                  <a:pt x="3554982" y="3531940"/>
                </a:lnTo>
                <a:lnTo>
                  <a:pt x="3518316" y="3558995"/>
                </a:lnTo>
                <a:lnTo>
                  <a:pt x="3481003" y="3585332"/>
                </a:lnTo>
                <a:lnTo>
                  <a:pt x="3443058" y="3610940"/>
                </a:lnTo>
                <a:lnTo>
                  <a:pt x="3404491" y="3635806"/>
                </a:lnTo>
                <a:lnTo>
                  <a:pt x="3365317" y="3659921"/>
                </a:lnTo>
                <a:lnTo>
                  <a:pt x="3325546" y="3683271"/>
                </a:lnTo>
                <a:lnTo>
                  <a:pt x="3285192" y="3705846"/>
                </a:lnTo>
                <a:lnTo>
                  <a:pt x="3244268" y="3727635"/>
                </a:lnTo>
                <a:lnTo>
                  <a:pt x="3202785" y="3748625"/>
                </a:lnTo>
                <a:lnTo>
                  <a:pt x="3160756" y="3768806"/>
                </a:lnTo>
                <a:lnTo>
                  <a:pt x="3118195" y="3788165"/>
                </a:lnTo>
                <a:lnTo>
                  <a:pt x="3075112" y="3806692"/>
                </a:lnTo>
                <a:lnTo>
                  <a:pt x="3031521" y="3824375"/>
                </a:lnTo>
                <a:lnTo>
                  <a:pt x="2987435" y="3841202"/>
                </a:lnTo>
                <a:lnTo>
                  <a:pt x="2942865" y="3857163"/>
                </a:lnTo>
                <a:lnTo>
                  <a:pt x="2897825" y="3872244"/>
                </a:lnTo>
                <a:lnTo>
                  <a:pt x="2852326" y="3886436"/>
                </a:lnTo>
                <a:lnTo>
                  <a:pt x="2806382" y="3899727"/>
                </a:lnTo>
                <a:lnTo>
                  <a:pt x="2760004" y="3912104"/>
                </a:lnTo>
                <a:lnTo>
                  <a:pt x="2713206" y="3923558"/>
                </a:lnTo>
                <a:lnTo>
                  <a:pt x="2666000" y="3934075"/>
                </a:lnTo>
                <a:lnTo>
                  <a:pt x="2618398" y="3943645"/>
                </a:lnTo>
                <a:lnTo>
                  <a:pt x="2570413" y="3952257"/>
                </a:lnTo>
                <a:lnTo>
                  <a:pt x="2522057" y="3959898"/>
                </a:lnTo>
                <a:lnTo>
                  <a:pt x="2473343" y="3966558"/>
                </a:lnTo>
                <a:lnTo>
                  <a:pt x="2424284" y="3972225"/>
                </a:lnTo>
                <a:lnTo>
                  <a:pt x="2374891" y="3976887"/>
                </a:lnTo>
                <a:lnTo>
                  <a:pt x="2325178" y="3980533"/>
                </a:lnTo>
                <a:lnTo>
                  <a:pt x="2275156" y="3983151"/>
                </a:lnTo>
                <a:lnTo>
                  <a:pt x="2224840" y="3984730"/>
                </a:lnTo>
                <a:lnTo>
                  <a:pt x="2174240" y="3985260"/>
                </a:lnTo>
                <a:lnTo>
                  <a:pt x="2123639" y="3984730"/>
                </a:lnTo>
                <a:lnTo>
                  <a:pt x="2073323" y="3983151"/>
                </a:lnTo>
                <a:lnTo>
                  <a:pt x="2023301" y="3980533"/>
                </a:lnTo>
                <a:lnTo>
                  <a:pt x="1973588" y="3976887"/>
                </a:lnTo>
                <a:lnTo>
                  <a:pt x="1924195" y="3972225"/>
                </a:lnTo>
                <a:lnTo>
                  <a:pt x="1875136" y="3966558"/>
                </a:lnTo>
                <a:lnTo>
                  <a:pt x="1826422" y="3959898"/>
                </a:lnTo>
                <a:lnTo>
                  <a:pt x="1778066" y="3952257"/>
                </a:lnTo>
                <a:lnTo>
                  <a:pt x="1730081" y="3943645"/>
                </a:lnTo>
                <a:lnTo>
                  <a:pt x="1682479" y="3934075"/>
                </a:lnTo>
                <a:lnTo>
                  <a:pt x="1635273" y="3923558"/>
                </a:lnTo>
                <a:lnTo>
                  <a:pt x="1588475" y="3912104"/>
                </a:lnTo>
                <a:lnTo>
                  <a:pt x="1542097" y="3899727"/>
                </a:lnTo>
                <a:lnTo>
                  <a:pt x="1496153" y="3886436"/>
                </a:lnTo>
                <a:lnTo>
                  <a:pt x="1450654" y="3872244"/>
                </a:lnTo>
                <a:lnTo>
                  <a:pt x="1405614" y="3857163"/>
                </a:lnTo>
                <a:lnTo>
                  <a:pt x="1361044" y="3841202"/>
                </a:lnTo>
                <a:lnTo>
                  <a:pt x="1316958" y="3824375"/>
                </a:lnTo>
                <a:lnTo>
                  <a:pt x="1273367" y="3806692"/>
                </a:lnTo>
                <a:lnTo>
                  <a:pt x="1230284" y="3788165"/>
                </a:lnTo>
                <a:lnTo>
                  <a:pt x="1187723" y="3768806"/>
                </a:lnTo>
                <a:lnTo>
                  <a:pt x="1145694" y="3748625"/>
                </a:lnTo>
                <a:lnTo>
                  <a:pt x="1104211" y="3727635"/>
                </a:lnTo>
                <a:lnTo>
                  <a:pt x="1063287" y="3705846"/>
                </a:lnTo>
                <a:lnTo>
                  <a:pt x="1022933" y="3683271"/>
                </a:lnTo>
                <a:lnTo>
                  <a:pt x="983162" y="3659921"/>
                </a:lnTo>
                <a:lnTo>
                  <a:pt x="943988" y="3635806"/>
                </a:lnTo>
                <a:lnTo>
                  <a:pt x="905421" y="3610940"/>
                </a:lnTo>
                <a:lnTo>
                  <a:pt x="867476" y="3585332"/>
                </a:lnTo>
                <a:lnTo>
                  <a:pt x="830163" y="3558995"/>
                </a:lnTo>
                <a:lnTo>
                  <a:pt x="793497" y="3531940"/>
                </a:lnTo>
                <a:lnTo>
                  <a:pt x="757489" y="3504178"/>
                </a:lnTo>
                <a:lnTo>
                  <a:pt x="722151" y="3475722"/>
                </a:lnTo>
                <a:lnTo>
                  <a:pt x="687497" y="3446582"/>
                </a:lnTo>
                <a:lnTo>
                  <a:pt x="653539" y="3416770"/>
                </a:lnTo>
                <a:lnTo>
                  <a:pt x="620290" y="3386297"/>
                </a:lnTo>
                <a:lnTo>
                  <a:pt x="587761" y="3355175"/>
                </a:lnTo>
                <a:lnTo>
                  <a:pt x="555965" y="3323415"/>
                </a:lnTo>
                <a:lnTo>
                  <a:pt x="524915" y="3291029"/>
                </a:lnTo>
                <a:lnTo>
                  <a:pt x="494624" y="3258029"/>
                </a:lnTo>
                <a:lnTo>
                  <a:pt x="465104" y="3224425"/>
                </a:lnTo>
                <a:lnTo>
                  <a:pt x="436367" y="3190229"/>
                </a:lnTo>
                <a:lnTo>
                  <a:pt x="408426" y="3155452"/>
                </a:lnTo>
                <a:lnTo>
                  <a:pt x="381293" y="3120107"/>
                </a:lnTo>
                <a:lnTo>
                  <a:pt x="354981" y="3084205"/>
                </a:lnTo>
                <a:lnTo>
                  <a:pt x="329503" y="3047756"/>
                </a:lnTo>
                <a:lnTo>
                  <a:pt x="304871" y="3010773"/>
                </a:lnTo>
                <a:lnTo>
                  <a:pt x="281097" y="2973267"/>
                </a:lnTo>
                <a:lnTo>
                  <a:pt x="258194" y="2935249"/>
                </a:lnTo>
                <a:lnTo>
                  <a:pt x="236175" y="2896731"/>
                </a:lnTo>
                <a:lnTo>
                  <a:pt x="215051" y="2857724"/>
                </a:lnTo>
                <a:lnTo>
                  <a:pt x="194836" y="2818241"/>
                </a:lnTo>
                <a:lnTo>
                  <a:pt x="175542" y="2778291"/>
                </a:lnTo>
                <a:lnTo>
                  <a:pt x="157182" y="2737887"/>
                </a:lnTo>
                <a:lnTo>
                  <a:pt x="139767" y="2697041"/>
                </a:lnTo>
                <a:lnTo>
                  <a:pt x="123311" y="2655763"/>
                </a:lnTo>
                <a:lnTo>
                  <a:pt x="107826" y="2614065"/>
                </a:lnTo>
                <a:lnTo>
                  <a:pt x="93325" y="2571959"/>
                </a:lnTo>
                <a:lnTo>
                  <a:pt x="79820" y="2529456"/>
                </a:lnTo>
                <a:lnTo>
                  <a:pt x="67323" y="2486567"/>
                </a:lnTo>
                <a:lnTo>
                  <a:pt x="55847" y="2443305"/>
                </a:lnTo>
                <a:lnTo>
                  <a:pt x="45405" y="2399679"/>
                </a:lnTo>
                <a:lnTo>
                  <a:pt x="36009" y="2355703"/>
                </a:lnTo>
                <a:lnTo>
                  <a:pt x="27671" y="2311387"/>
                </a:lnTo>
                <a:lnTo>
                  <a:pt x="20405" y="2266743"/>
                </a:lnTo>
                <a:lnTo>
                  <a:pt x="14222" y="2221782"/>
                </a:lnTo>
                <a:lnTo>
                  <a:pt x="9135" y="2176516"/>
                </a:lnTo>
                <a:lnTo>
                  <a:pt x="5157" y="2130957"/>
                </a:lnTo>
                <a:lnTo>
                  <a:pt x="2300" y="2085115"/>
                </a:lnTo>
                <a:lnTo>
                  <a:pt x="577" y="2039002"/>
                </a:lnTo>
                <a:lnTo>
                  <a:pt x="0" y="199262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7544" y="1841052"/>
            <a:ext cx="1968341" cy="173196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34585" marR="30418" indent="-833" algn="ctr">
              <a:spcBef>
                <a:spcPts val="66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ADA  PENGATURAN</a:t>
            </a:r>
            <a:r>
              <a:rPr sz="1600" b="1" spc="-8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NILAI 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PENULIS 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KORESPONDENSI,  </a:t>
            </a:r>
            <a:r>
              <a:rPr sz="1600" b="1" spc="-36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ADA: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3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6" dirty="0">
                <a:solidFill>
                  <a:srgbClr val="FFFFFF"/>
                </a:solidFill>
                <a:latin typeface="Calibri"/>
                <a:cs typeface="Calibri"/>
              </a:rPr>
              <a:t>P.PERTAMA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3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r>
              <a:rPr sz="1600" b="1" spc="-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P.PENDAMPING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1429"/>
            <a:ext cx="9144000" cy="537210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955040"/>
                </a:moveTo>
                <a:lnTo>
                  <a:pt x="12192000" y="955040"/>
                </a:lnTo>
                <a:lnTo>
                  <a:pt x="1219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05" y="-27384"/>
            <a:ext cx="9142095" cy="56241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8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</a:t>
            </a:r>
            <a:r>
              <a:rPr sz="1800" spc="-7" dirty="0">
                <a:latin typeface="Arial Black"/>
                <a:cs typeface="Arial Black"/>
              </a:rPr>
              <a:t>)</a:t>
            </a:r>
            <a:endParaRPr sz="1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4214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id-ID" altLang="id-ID" dirty="0">
                <a:solidFill>
                  <a:srgbClr val="FFFF00"/>
                </a:solidFill>
              </a:rPr>
              <a:t>JABATAN AKADEMIK DOSEN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90562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id-ID" sz="4000" dirty="0"/>
              <a:t>Jabatan karier, dan jabatan ke ahlian</a:t>
            </a:r>
          </a:p>
          <a:p>
            <a:pPr>
              <a:buFont typeface="Arial" charset="0"/>
              <a:buNone/>
              <a:defRPr/>
            </a:pPr>
            <a:endParaRPr lang="id-ID" sz="4000" dirty="0"/>
          </a:p>
          <a:p>
            <a:pPr>
              <a:buFont typeface="Arial" charset="0"/>
              <a:buChar char="•"/>
              <a:defRPr/>
            </a:pPr>
            <a:r>
              <a:rPr lang="id-ID" sz="4000" dirty="0"/>
              <a:t>Tugas pokok : melaksanakan pendidikan, penelitian, dan pengabdian kepada masyarakat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3642" y="5495257"/>
            <a:ext cx="4513658" cy="454025"/>
          </a:xfrm>
        </p:spPr>
        <p:txBody>
          <a:bodyPr rtlCol="0"/>
          <a:lstStyle/>
          <a:p>
            <a:pPr>
              <a:defRPr/>
            </a:pPr>
            <a:r>
              <a:rPr lang="id-ID" sz="2000" b="1" dirty="0">
                <a:solidFill>
                  <a:srgbClr val="FF0000"/>
                </a:solidFill>
              </a:rPr>
              <a:t>Sumber : Penpan No 17 tahun 2013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08862" y="1592266"/>
            <a:ext cx="639365" cy="1412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4363644" y="2238375"/>
            <a:ext cx="353615" cy="127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4280300" y="1939926"/>
            <a:ext cx="520303" cy="1254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25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538639"/>
            <a:ext cx="9144000" cy="247174"/>
          </a:xfrm>
          <a:custGeom>
            <a:avLst/>
            <a:gdLst/>
            <a:ahLst/>
            <a:cxnLst/>
            <a:rect l="l" t="t" r="r" b="b"/>
            <a:pathLst>
              <a:path w="12192000" h="439419">
                <a:moveTo>
                  <a:pt x="0" y="439420"/>
                </a:moveTo>
                <a:lnTo>
                  <a:pt x="12192000" y="439420"/>
                </a:lnTo>
                <a:lnTo>
                  <a:pt x="12192000" y="0"/>
                </a:lnTo>
                <a:lnTo>
                  <a:pt x="0" y="0"/>
                </a:lnTo>
                <a:lnTo>
                  <a:pt x="0" y="4394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7598"/>
            <a:ext cx="3906203" cy="337146"/>
          </a:xfrm>
          <a:custGeom>
            <a:avLst/>
            <a:gdLst/>
            <a:ahLst/>
            <a:cxnLst/>
            <a:rect l="l" t="t" r="r" b="b"/>
            <a:pathLst>
              <a:path w="5208270" h="370839">
                <a:moveTo>
                  <a:pt x="0" y="370839"/>
                </a:moveTo>
                <a:lnTo>
                  <a:pt x="5208143" y="370839"/>
                </a:lnTo>
                <a:lnTo>
                  <a:pt x="520814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6107" y="787598"/>
            <a:ext cx="5239798" cy="337146"/>
          </a:xfrm>
          <a:custGeom>
            <a:avLst/>
            <a:gdLst/>
            <a:ahLst/>
            <a:cxnLst/>
            <a:rect l="l" t="t" r="r" b="b"/>
            <a:pathLst>
              <a:path w="6984365" h="370839">
                <a:moveTo>
                  <a:pt x="0" y="370839"/>
                </a:moveTo>
                <a:lnTo>
                  <a:pt x="6983857" y="370839"/>
                </a:lnTo>
                <a:lnTo>
                  <a:pt x="698385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25" y="672083"/>
            <a:ext cx="3906203" cy="2828925"/>
          </a:xfrm>
          <a:custGeom>
            <a:avLst/>
            <a:gdLst/>
            <a:ahLst/>
            <a:cxnLst/>
            <a:rect l="l" t="t" r="r" b="b"/>
            <a:pathLst>
              <a:path w="5208270" h="5029200">
                <a:moveTo>
                  <a:pt x="0" y="5029200"/>
                </a:moveTo>
                <a:lnTo>
                  <a:pt x="5208143" y="5029200"/>
                </a:lnTo>
                <a:lnTo>
                  <a:pt x="5208143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6107" y="996197"/>
            <a:ext cx="5238274" cy="2828925"/>
          </a:xfrm>
          <a:custGeom>
            <a:avLst/>
            <a:gdLst/>
            <a:ahLst/>
            <a:cxnLst/>
            <a:rect l="l" t="t" r="r" b="b"/>
            <a:pathLst>
              <a:path w="6984365" h="5029200">
                <a:moveTo>
                  <a:pt x="0" y="5029200"/>
                </a:moveTo>
                <a:lnTo>
                  <a:pt x="6983857" y="5029200"/>
                </a:lnTo>
                <a:lnTo>
                  <a:pt x="6983857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9619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84026"/>
            <a:ext cx="9144000" cy="7144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B9B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17032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36512" y="1555194"/>
            <a:ext cx="3208020" cy="1821656"/>
          </a:xfrm>
          <a:custGeom>
            <a:avLst/>
            <a:gdLst/>
            <a:ahLst/>
            <a:cxnLst/>
            <a:rect l="l" t="t" r="r" b="b"/>
            <a:pathLst>
              <a:path w="4277360" h="3238500">
                <a:moveTo>
                  <a:pt x="2459462" y="3225800"/>
                </a:moveTo>
                <a:lnTo>
                  <a:pt x="1817897" y="3225800"/>
                </a:lnTo>
                <a:lnTo>
                  <a:pt x="1870420" y="3238500"/>
                </a:lnTo>
                <a:lnTo>
                  <a:pt x="2406939" y="3238500"/>
                </a:lnTo>
                <a:lnTo>
                  <a:pt x="2459462" y="3225800"/>
                </a:lnTo>
                <a:close/>
              </a:path>
              <a:path w="4277360" h="3238500">
                <a:moveTo>
                  <a:pt x="2614486" y="3200400"/>
                </a:moveTo>
                <a:lnTo>
                  <a:pt x="1662873" y="3200400"/>
                </a:lnTo>
                <a:lnTo>
                  <a:pt x="1765787" y="3225800"/>
                </a:lnTo>
                <a:lnTo>
                  <a:pt x="2511572" y="3225800"/>
                </a:lnTo>
                <a:lnTo>
                  <a:pt x="2614486" y="3200400"/>
                </a:lnTo>
                <a:close/>
              </a:path>
              <a:path w="4277360" h="3238500">
                <a:moveTo>
                  <a:pt x="2715553" y="50800"/>
                </a:moveTo>
                <a:lnTo>
                  <a:pt x="1561806" y="50800"/>
                </a:lnTo>
                <a:lnTo>
                  <a:pt x="1318061" y="114300"/>
                </a:lnTo>
                <a:lnTo>
                  <a:pt x="1270970" y="139700"/>
                </a:lnTo>
                <a:lnTo>
                  <a:pt x="1178575" y="165100"/>
                </a:lnTo>
                <a:lnTo>
                  <a:pt x="1133302" y="190500"/>
                </a:lnTo>
                <a:lnTo>
                  <a:pt x="1088667" y="203200"/>
                </a:lnTo>
                <a:lnTo>
                  <a:pt x="1044687" y="228600"/>
                </a:lnTo>
                <a:lnTo>
                  <a:pt x="1001377" y="241300"/>
                </a:lnTo>
                <a:lnTo>
                  <a:pt x="916832" y="292100"/>
                </a:lnTo>
                <a:lnTo>
                  <a:pt x="875629" y="304800"/>
                </a:lnTo>
                <a:lnTo>
                  <a:pt x="835160" y="330200"/>
                </a:lnTo>
                <a:lnTo>
                  <a:pt x="795442" y="355600"/>
                </a:lnTo>
                <a:lnTo>
                  <a:pt x="756490" y="381000"/>
                </a:lnTo>
                <a:lnTo>
                  <a:pt x="718321" y="406400"/>
                </a:lnTo>
                <a:lnTo>
                  <a:pt x="680951" y="431800"/>
                </a:lnTo>
                <a:lnTo>
                  <a:pt x="644395" y="457200"/>
                </a:lnTo>
                <a:lnTo>
                  <a:pt x="608669" y="482600"/>
                </a:lnTo>
                <a:lnTo>
                  <a:pt x="573790" y="508000"/>
                </a:lnTo>
                <a:lnTo>
                  <a:pt x="539774" y="546100"/>
                </a:lnTo>
                <a:lnTo>
                  <a:pt x="506637" y="571500"/>
                </a:lnTo>
                <a:lnTo>
                  <a:pt x="474395" y="596900"/>
                </a:lnTo>
                <a:lnTo>
                  <a:pt x="443063" y="635000"/>
                </a:lnTo>
                <a:lnTo>
                  <a:pt x="412658" y="660400"/>
                </a:lnTo>
                <a:lnTo>
                  <a:pt x="383196" y="698500"/>
                </a:lnTo>
                <a:lnTo>
                  <a:pt x="354693" y="723900"/>
                </a:lnTo>
                <a:lnTo>
                  <a:pt x="327165" y="762000"/>
                </a:lnTo>
                <a:lnTo>
                  <a:pt x="300628" y="787400"/>
                </a:lnTo>
                <a:lnTo>
                  <a:pt x="275098" y="825500"/>
                </a:lnTo>
                <a:lnTo>
                  <a:pt x="250591" y="850900"/>
                </a:lnTo>
                <a:lnTo>
                  <a:pt x="227123" y="889000"/>
                </a:lnTo>
                <a:lnTo>
                  <a:pt x="204711" y="927100"/>
                </a:lnTo>
                <a:lnTo>
                  <a:pt x="183369" y="965200"/>
                </a:lnTo>
                <a:lnTo>
                  <a:pt x="163115" y="1003300"/>
                </a:lnTo>
                <a:lnTo>
                  <a:pt x="143964" y="1028700"/>
                </a:lnTo>
                <a:lnTo>
                  <a:pt x="125933" y="1066800"/>
                </a:lnTo>
                <a:lnTo>
                  <a:pt x="109037" y="1104900"/>
                </a:lnTo>
                <a:lnTo>
                  <a:pt x="93292" y="1143000"/>
                </a:lnTo>
                <a:lnTo>
                  <a:pt x="78714" y="1181100"/>
                </a:lnTo>
                <a:lnTo>
                  <a:pt x="65320" y="1219200"/>
                </a:lnTo>
                <a:lnTo>
                  <a:pt x="53126" y="1257300"/>
                </a:lnTo>
                <a:lnTo>
                  <a:pt x="42147" y="1295400"/>
                </a:lnTo>
                <a:lnTo>
                  <a:pt x="32400" y="1333500"/>
                </a:lnTo>
                <a:lnTo>
                  <a:pt x="23900" y="1371600"/>
                </a:lnTo>
                <a:lnTo>
                  <a:pt x="16664" y="1422400"/>
                </a:lnTo>
                <a:lnTo>
                  <a:pt x="10707" y="1460500"/>
                </a:lnTo>
                <a:lnTo>
                  <a:pt x="6047" y="1498600"/>
                </a:lnTo>
                <a:lnTo>
                  <a:pt x="2698" y="1536700"/>
                </a:lnTo>
                <a:lnTo>
                  <a:pt x="677" y="1574800"/>
                </a:lnTo>
                <a:lnTo>
                  <a:pt x="0" y="1625600"/>
                </a:lnTo>
                <a:lnTo>
                  <a:pt x="677" y="1663700"/>
                </a:lnTo>
                <a:lnTo>
                  <a:pt x="2698" y="1701800"/>
                </a:lnTo>
                <a:lnTo>
                  <a:pt x="6047" y="1739900"/>
                </a:lnTo>
                <a:lnTo>
                  <a:pt x="10707" y="1778000"/>
                </a:lnTo>
                <a:lnTo>
                  <a:pt x="16664" y="1828800"/>
                </a:lnTo>
                <a:lnTo>
                  <a:pt x="23900" y="1866900"/>
                </a:lnTo>
                <a:lnTo>
                  <a:pt x="32400" y="1905000"/>
                </a:lnTo>
                <a:lnTo>
                  <a:pt x="42147" y="1943100"/>
                </a:lnTo>
                <a:lnTo>
                  <a:pt x="53126" y="1981200"/>
                </a:lnTo>
                <a:lnTo>
                  <a:pt x="65320" y="2019300"/>
                </a:lnTo>
                <a:lnTo>
                  <a:pt x="78714" y="2057400"/>
                </a:lnTo>
                <a:lnTo>
                  <a:pt x="93292" y="2095500"/>
                </a:lnTo>
                <a:lnTo>
                  <a:pt x="109037" y="2133600"/>
                </a:lnTo>
                <a:lnTo>
                  <a:pt x="125933" y="2171700"/>
                </a:lnTo>
                <a:lnTo>
                  <a:pt x="143964" y="2209800"/>
                </a:lnTo>
                <a:lnTo>
                  <a:pt x="163115" y="2247900"/>
                </a:lnTo>
                <a:lnTo>
                  <a:pt x="183369" y="2273300"/>
                </a:lnTo>
                <a:lnTo>
                  <a:pt x="204711" y="2311400"/>
                </a:lnTo>
                <a:lnTo>
                  <a:pt x="227123" y="2349500"/>
                </a:lnTo>
                <a:lnTo>
                  <a:pt x="250591" y="2387600"/>
                </a:lnTo>
                <a:lnTo>
                  <a:pt x="275098" y="2413000"/>
                </a:lnTo>
                <a:lnTo>
                  <a:pt x="300628" y="2451100"/>
                </a:lnTo>
                <a:lnTo>
                  <a:pt x="327165" y="2489200"/>
                </a:lnTo>
                <a:lnTo>
                  <a:pt x="354693" y="2514600"/>
                </a:lnTo>
                <a:lnTo>
                  <a:pt x="383196" y="2552700"/>
                </a:lnTo>
                <a:lnTo>
                  <a:pt x="412658" y="2578100"/>
                </a:lnTo>
                <a:lnTo>
                  <a:pt x="443063" y="2616200"/>
                </a:lnTo>
                <a:lnTo>
                  <a:pt x="474395" y="2641600"/>
                </a:lnTo>
                <a:lnTo>
                  <a:pt x="506637" y="2667000"/>
                </a:lnTo>
                <a:lnTo>
                  <a:pt x="539774" y="2705100"/>
                </a:lnTo>
                <a:lnTo>
                  <a:pt x="573790" y="2730500"/>
                </a:lnTo>
                <a:lnTo>
                  <a:pt x="608669" y="2755900"/>
                </a:lnTo>
                <a:lnTo>
                  <a:pt x="644395" y="2781300"/>
                </a:lnTo>
                <a:lnTo>
                  <a:pt x="680951" y="2806700"/>
                </a:lnTo>
                <a:lnTo>
                  <a:pt x="718321" y="2832100"/>
                </a:lnTo>
                <a:lnTo>
                  <a:pt x="756490" y="2857500"/>
                </a:lnTo>
                <a:lnTo>
                  <a:pt x="795442" y="2882900"/>
                </a:lnTo>
                <a:lnTo>
                  <a:pt x="835160" y="2908300"/>
                </a:lnTo>
                <a:lnTo>
                  <a:pt x="875629" y="2933700"/>
                </a:lnTo>
                <a:lnTo>
                  <a:pt x="916832" y="2959100"/>
                </a:lnTo>
                <a:lnTo>
                  <a:pt x="958753" y="2971800"/>
                </a:lnTo>
                <a:lnTo>
                  <a:pt x="1044687" y="3022600"/>
                </a:lnTo>
                <a:lnTo>
                  <a:pt x="1088667" y="3035300"/>
                </a:lnTo>
                <a:lnTo>
                  <a:pt x="1133302" y="3060700"/>
                </a:lnTo>
                <a:lnTo>
                  <a:pt x="1224469" y="3086100"/>
                </a:lnTo>
                <a:lnTo>
                  <a:pt x="1270970" y="3111500"/>
                </a:lnTo>
                <a:lnTo>
                  <a:pt x="1318061" y="3124200"/>
                </a:lnTo>
                <a:lnTo>
                  <a:pt x="1612101" y="3200400"/>
                </a:lnTo>
                <a:lnTo>
                  <a:pt x="2665258" y="3200400"/>
                </a:lnTo>
                <a:lnTo>
                  <a:pt x="2959298" y="3124200"/>
                </a:lnTo>
                <a:lnTo>
                  <a:pt x="3006389" y="3111500"/>
                </a:lnTo>
                <a:lnTo>
                  <a:pt x="3052890" y="3086100"/>
                </a:lnTo>
                <a:lnTo>
                  <a:pt x="3144057" y="3060700"/>
                </a:lnTo>
                <a:lnTo>
                  <a:pt x="3188692" y="3035300"/>
                </a:lnTo>
                <a:lnTo>
                  <a:pt x="3232672" y="3022600"/>
                </a:lnTo>
                <a:lnTo>
                  <a:pt x="3318606" y="2971800"/>
                </a:lnTo>
                <a:lnTo>
                  <a:pt x="3360527" y="2959100"/>
                </a:lnTo>
                <a:lnTo>
                  <a:pt x="3401730" y="2933700"/>
                </a:lnTo>
                <a:lnTo>
                  <a:pt x="3442199" y="2908300"/>
                </a:lnTo>
                <a:lnTo>
                  <a:pt x="3481917" y="2882900"/>
                </a:lnTo>
                <a:lnTo>
                  <a:pt x="3520869" y="2857500"/>
                </a:lnTo>
                <a:lnTo>
                  <a:pt x="3559038" y="2832100"/>
                </a:lnTo>
                <a:lnTo>
                  <a:pt x="3596408" y="2806700"/>
                </a:lnTo>
                <a:lnTo>
                  <a:pt x="3632964" y="2781300"/>
                </a:lnTo>
                <a:lnTo>
                  <a:pt x="3668690" y="2755900"/>
                </a:lnTo>
                <a:lnTo>
                  <a:pt x="3703569" y="2730500"/>
                </a:lnTo>
                <a:lnTo>
                  <a:pt x="3737585" y="2705100"/>
                </a:lnTo>
                <a:lnTo>
                  <a:pt x="3770722" y="2667000"/>
                </a:lnTo>
                <a:lnTo>
                  <a:pt x="3802964" y="2641600"/>
                </a:lnTo>
                <a:lnTo>
                  <a:pt x="3834296" y="2616200"/>
                </a:lnTo>
                <a:lnTo>
                  <a:pt x="3864701" y="2578100"/>
                </a:lnTo>
                <a:lnTo>
                  <a:pt x="3894163" y="2552700"/>
                </a:lnTo>
                <a:lnTo>
                  <a:pt x="3922666" y="2514600"/>
                </a:lnTo>
                <a:lnTo>
                  <a:pt x="3950194" y="2489200"/>
                </a:lnTo>
                <a:lnTo>
                  <a:pt x="3976731" y="2451100"/>
                </a:lnTo>
                <a:lnTo>
                  <a:pt x="4002261" y="2413000"/>
                </a:lnTo>
                <a:lnTo>
                  <a:pt x="4026768" y="2387600"/>
                </a:lnTo>
                <a:lnTo>
                  <a:pt x="4050236" y="2349500"/>
                </a:lnTo>
                <a:lnTo>
                  <a:pt x="4072648" y="2311400"/>
                </a:lnTo>
                <a:lnTo>
                  <a:pt x="4093990" y="2273300"/>
                </a:lnTo>
                <a:lnTo>
                  <a:pt x="4114244" y="2247900"/>
                </a:lnTo>
                <a:lnTo>
                  <a:pt x="4133395" y="2209800"/>
                </a:lnTo>
                <a:lnTo>
                  <a:pt x="4151426" y="2171700"/>
                </a:lnTo>
                <a:lnTo>
                  <a:pt x="4168322" y="2133600"/>
                </a:lnTo>
                <a:lnTo>
                  <a:pt x="4184067" y="2095500"/>
                </a:lnTo>
                <a:lnTo>
                  <a:pt x="4198645" y="2057400"/>
                </a:lnTo>
                <a:lnTo>
                  <a:pt x="4212039" y="2019300"/>
                </a:lnTo>
                <a:lnTo>
                  <a:pt x="4224233" y="1981200"/>
                </a:lnTo>
                <a:lnTo>
                  <a:pt x="4235212" y="1943100"/>
                </a:lnTo>
                <a:lnTo>
                  <a:pt x="4244959" y="1905000"/>
                </a:lnTo>
                <a:lnTo>
                  <a:pt x="4253459" y="1866900"/>
                </a:lnTo>
                <a:lnTo>
                  <a:pt x="4260695" y="1828800"/>
                </a:lnTo>
                <a:lnTo>
                  <a:pt x="4266652" y="1778000"/>
                </a:lnTo>
                <a:lnTo>
                  <a:pt x="4271312" y="1739900"/>
                </a:lnTo>
                <a:lnTo>
                  <a:pt x="4274661" y="1701800"/>
                </a:lnTo>
                <a:lnTo>
                  <a:pt x="4276682" y="1663700"/>
                </a:lnTo>
                <a:lnTo>
                  <a:pt x="4277360" y="1625600"/>
                </a:lnTo>
                <a:lnTo>
                  <a:pt x="4276682" y="1574800"/>
                </a:lnTo>
                <a:lnTo>
                  <a:pt x="4274661" y="1536700"/>
                </a:lnTo>
                <a:lnTo>
                  <a:pt x="4271312" y="1498600"/>
                </a:lnTo>
                <a:lnTo>
                  <a:pt x="4266652" y="1460500"/>
                </a:lnTo>
                <a:lnTo>
                  <a:pt x="4260695" y="1422400"/>
                </a:lnTo>
                <a:lnTo>
                  <a:pt x="4253459" y="1371600"/>
                </a:lnTo>
                <a:lnTo>
                  <a:pt x="4244959" y="1333500"/>
                </a:lnTo>
                <a:lnTo>
                  <a:pt x="4235212" y="1295400"/>
                </a:lnTo>
                <a:lnTo>
                  <a:pt x="4224233" y="1257300"/>
                </a:lnTo>
                <a:lnTo>
                  <a:pt x="4212039" y="1219200"/>
                </a:lnTo>
                <a:lnTo>
                  <a:pt x="4198645" y="1181100"/>
                </a:lnTo>
                <a:lnTo>
                  <a:pt x="4184067" y="1143000"/>
                </a:lnTo>
                <a:lnTo>
                  <a:pt x="4168322" y="1104900"/>
                </a:lnTo>
                <a:lnTo>
                  <a:pt x="4151426" y="1066800"/>
                </a:lnTo>
                <a:lnTo>
                  <a:pt x="4133395" y="1028700"/>
                </a:lnTo>
                <a:lnTo>
                  <a:pt x="4114244" y="1003300"/>
                </a:lnTo>
                <a:lnTo>
                  <a:pt x="4093990" y="965200"/>
                </a:lnTo>
                <a:lnTo>
                  <a:pt x="4072648" y="927100"/>
                </a:lnTo>
                <a:lnTo>
                  <a:pt x="4050236" y="889000"/>
                </a:lnTo>
                <a:lnTo>
                  <a:pt x="4026768" y="850900"/>
                </a:lnTo>
                <a:lnTo>
                  <a:pt x="4002261" y="825500"/>
                </a:lnTo>
                <a:lnTo>
                  <a:pt x="3976731" y="787400"/>
                </a:lnTo>
                <a:lnTo>
                  <a:pt x="3950194" y="762000"/>
                </a:lnTo>
                <a:lnTo>
                  <a:pt x="3922666" y="723900"/>
                </a:lnTo>
                <a:lnTo>
                  <a:pt x="3894163" y="698500"/>
                </a:lnTo>
                <a:lnTo>
                  <a:pt x="3864701" y="660400"/>
                </a:lnTo>
                <a:lnTo>
                  <a:pt x="3834296" y="635000"/>
                </a:lnTo>
                <a:lnTo>
                  <a:pt x="3802964" y="596900"/>
                </a:lnTo>
                <a:lnTo>
                  <a:pt x="3770722" y="571500"/>
                </a:lnTo>
                <a:lnTo>
                  <a:pt x="3737585" y="546100"/>
                </a:lnTo>
                <a:lnTo>
                  <a:pt x="3703569" y="508000"/>
                </a:lnTo>
                <a:lnTo>
                  <a:pt x="3668690" y="482600"/>
                </a:lnTo>
                <a:lnTo>
                  <a:pt x="3632964" y="457200"/>
                </a:lnTo>
                <a:lnTo>
                  <a:pt x="3596408" y="431800"/>
                </a:lnTo>
                <a:lnTo>
                  <a:pt x="3559038" y="406400"/>
                </a:lnTo>
                <a:lnTo>
                  <a:pt x="3520869" y="381000"/>
                </a:lnTo>
                <a:lnTo>
                  <a:pt x="3481917" y="355600"/>
                </a:lnTo>
                <a:lnTo>
                  <a:pt x="3442199" y="330200"/>
                </a:lnTo>
                <a:lnTo>
                  <a:pt x="3401730" y="304800"/>
                </a:lnTo>
                <a:lnTo>
                  <a:pt x="3360527" y="292100"/>
                </a:lnTo>
                <a:lnTo>
                  <a:pt x="3275982" y="241300"/>
                </a:lnTo>
                <a:lnTo>
                  <a:pt x="3232672" y="228600"/>
                </a:lnTo>
                <a:lnTo>
                  <a:pt x="3188692" y="203200"/>
                </a:lnTo>
                <a:lnTo>
                  <a:pt x="3144057" y="190500"/>
                </a:lnTo>
                <a:lnTo>
                  <a:pt x="3098784" y="165100"/>
                </a:lnTo>
                <a:lnTo>
                  <a:pt x="3006389" y="139700"/>
                </a:lnTo>
                <a:lnTo>
                  <a:pt x="2959298" y="114300"/>
                </a:lnTo>
                <a:lnTo>
                  <a:pt x="2715553" y="50800"/>
                </a:lnTo>
                <a:close/>
              </a:path>
              <a:path w="4277360" h="3238500">
                <a:moveTo>
                  <a:pt x="2563252" y="25400"/>
                </a:moveTo>
                <a:lnTo>
                  <a:pt x="1714107" y="25400"/>
                </a:lnTo>
                <a:lnTo>
                  <a:pt x="1612101" y="50800"/>
                </a:lnTo>
                <a:lnTo>
                  <a:pt x="2665258" y="50800"/>
                </a:lnTo>
                <a:lnTo>
                  <a:pt x="2563252" y="25400"/>
                </a:lnTo>
                <a:close/>
              </a:path>
              <a:path w="4277360" h="3238500">
                <a:moveTo>
                  <a:pt x="2459462" y="12700"/>
                </a:moveTo>
                <a:lnTo>
                  <a:pt x="1817897" y="12700"/>
                </a:lnTo>
                <a:lnTo>
                  <a:pt x="1765787" y="25400"/>
                </a:lnTo>
                <a:lnTo>
                  <a:pt x="2511572" y="25400"/>
                </a:lnTo>
                <a:lnTo>
                  <a:pt x="2459462" y="12700"/>
                </a:lnTo>
                <a:close/>
              </a:path>
              <a:path w="4277360" h="3238500">
                <a:moveTo>
                  <a:pt x="2354018" y="0"/>
                </a:moveTo>
                <a:lnTo>
                  <a:pt x="1923341" y="0"/>
                </a:lnTo>
                <a:lnTo>
                  <a:pt x="1870420" y="12700"/>
                </a:lnTo>
                <a:lnTo>
                  <a:pt x="2406939" y="12700"/>
                </a:lnTo>
                <a:lnTo>
                  <a:pt x="235401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52536" y="1549479"/>
            <a:ext cx="3528392" cy="1827371"/>
          </a:xfrm>
          <a:custGeom>
            <a:avLst/>
            <a:gdLst/>
            <a:ahLst/>
            <a:cxnLst/>
            <a:rect l="l" t="t" r="r" b="b"/>
            <a:pathLst>
              <a:path w="4277360" h="3248660">
                <a:moveTo>
                  <a:pt x="0" y="1624330"/>
                </a:moveTo>
                <a:lnTo>
                  <a:pt x="677" y="1583046"/>
                </a:lnTo>
                <a:lnTo>
                  <a:pt x="2698" y="1542017"/>
                </a:lnTo>
                <a:lnTo>
                  <a:pt x="6047" y="1501252"/>
                </a:lnTo>
                <a:lnTo>
                  <a:pt x="10707" y="1460766"/>
                </a:lnTo>
                <a:lnTo>
                  <a:pt x="16664" y="1420570"/>
                </a:lnTo>
                <a:lnTo>
                  <a:pt x="23900" y="1380676"/>
                </a:lnTo>
                <a:lnTo>
                  <a:pt x="32400" y="1341096"/>
                </a:lnTo>
                <a:lnTo>
                  <a:pt x="42147" y="1301843"/>
                </a:lnTo>
                <a:lnTo>
                  <a:pt x="53126" y="1262929"/>
                </a:lnTo>
                <a:lnTo>
                  <a:pt x="65320" y="1224365"/>
                </a:lnTo>
                <a:lnTo>
                  <a:pt x="78714" y="1186165"/>
                </a:lnTo>
                <a:lnTo>
                  <a:pt x="93292" y="1148340"/>
                </a:lnTo>
                <a:lnTo>
                  <a:pt x="109037" y="1110902"/>
                </a:lnTo>
                <a:lnTo>
                  <a:pt x="125933" y="1073864"/>
                </a:lnTo>
                <a:lnTo>
                  <a:pt x="143964" y="1037237"/>
                </a:lnTo>
                <a:lnTo>
                  <a:pt x="163115" y="1001035"/>
                </a:lnTo>
                <a:lnTo>
                  <a:pt x="183369" y="965269"/>
                </a:lnTo>
                <a:lnTo>
                  <a:pt x="204711" y="929951"/>
                </a:lnTo>
                <a:lnTo>
                  <a:pt x="227123" y="895093"/>
                </a:lnTo>
                <a:lnTo>
                  <a:pt x="250591" y="860708"/>
                </a:lnTo>
                <a:lnTo>
                  <a:pt x="275098" y="826808"/>
                </a:lnTo>
                <a:lnTo>
                  <a:pt x="300628" y="793405"/>
                </a:lnTo>
                <a:lnTo>
                  <a:pt x="327165" y="760511"/>
                </a:lnTo>
                <a:lnTo>
                  <a:pt x="354693" y="728138"/>
                </a:lnTo>
                <a:lnTo>
                  <a:pt x="383196" y="696299"/>
                </a:lnTo>
                <a:lnTo>
                  <a:pt x="412658" y="665006"/>
                </a:lnTo>
                <a:lnTo>
                  <a:pt x="443063" y="634271"/>
                </a:lnTo>
                <a:lnTo>
                  <a:pt x="474395" y="604105"/>
                </a:lnTo>
                <a:lnTo>
                  <a:pt x="506637" y="574522"/>
                </a:lnTo>
                <a:lnTo>
                  <a:pt x="539774" y="545533"/>
                </a:lnTo>
                <a:lnTo>
                  <a:pt x="573790" y="517151"/>
                </a:lnTo>
                <a:lnTo>
                  <a:pt x="608669" y="489387"/>
                </a:lnTo>
                <a:lnTo>
                  <a:pt x="644395" y="462255"/>
                </a:lnTo>
                <a:lnTo>
                  <a:pt x="680951" y="435765"/>
                </a:lnTo>
                <a:lnTo>
                  <a:pt x="718321" y="409931"/>
                </a:lnTo>
                <a:lnTo>
                  <a:pt x="756490" y="384764"/>
                </a:lnTo>
                <a:lnTo>
                  <a:pt x="795442" y="360277"/>
                </a:lnTo>
                <a:lnTo>
                  <a:pt x="835160" y="336482"/>
                </a:lnTo>
                <a:lnTo>
                  <a:pt x="875629" y="313391"/>
                </a:lnTo>
                <a:lnTo>
                  <a:pt x="916832" y="291016"/>
                </a:lnTo>
                <a:lnTo>
                  <a:pt x="958753" y="269369"/>
                </a:lnTo>
                <a:lnTo>
                  <a:pt x="1001377" y="248462"/>
                </a:lnTo>
                <a:lnTo>
                  <a:pt x="1044687" y="228309"/>
                </a:lnTo>
                <a:lnTo>
                  <a:pt x="1088667" y="208920"/>
                </a:lnTo>
                <a:lnTo>
                  <a:pt x="1133302" y="190308"/>
                </a:lnTo>
                <a:lnTo>
                  <a:pt x="1178575" y="172486"/>
                </a:lnTo>
                <a:lnTo>
                  <a:pt x="1224469" y="155465"/>
                </a:lnTo>
                <a:lnTo>
                  <a:pt x="1270970" y="139257"/>
                </a:lnTo>
                <a:lnTo>
                  <a:pt x="1318061" y="123875"/>
                </a:lnTo>
                <a:lnTo>
                  <a:pt x="1365726" y="109331"/>
                </a:lnTo>
                <a:lnTo>
                  <a:pt x="1413949" y="95637"/>
                </a:lnTo>
                <a:lnTo>
                  <a:pt x="1462714" y="82806"/>
                </a:lnTo>
                <a:lnTo>
                  <a:pt x="1512005" y="70848"/>
                </a:lnTo>
                <a:lnTo>
                  <a:pt x="1561806" y="59778"/>
                </a:lnTo>
                <a:lnTo>
                  <a:pt x="1612101" y="49606"/>
                </a:lnTo>
                <a:lnTo>
                  <a:pt x="1662873" y="40345"/>
                </a:lnTo>
                <a:lnTo>
                  <a:pt x="1714107" y="32007"/>
                </a:lnTo>
                <a:lnTo>
                  <a:pt x="1765787" y="24605"/>
                </a:lnTo>
                <a:lnTo>
                  <a:pt x="1817897" y="18150"/>
                </a:lnTo>
                <a:lnTo>
                  <a:pt x="1870420" y="12655"/>
                </a:lnTo>
                <a:lnTo>
                  <a:pt x="1923341" y="8131"/>
                </a:lnTo>
                <a:lnTo>
                  <a:pt x="1976643" y="4592"/>
                </a:lnTo>
                <a:lnTo>
                  <a:pt x="2030311" y="2049"/>
                </a:lnTo>
                <a:lnTo>
                  <a:pt x="2084329" y="514"/>
                </a:lnTo>
                <a:lnTo>
                  <a:pt x="2138679" y="0"/>
                </a:lnTo>
                <a:lnTo>
                  <a:pt x="2193030" y="514"/>
                </a:lnTo>
                <a:lnTo>
                  <a:pt x="2247048" y="2049"/>
                </a:lnTo>
                <a:lnTo>
                  <a:pt x="2300716" y="4592"/>
                </a:lnTo>
                <a:lnTo>
                  <a:pt x="2354018" y="8131"/>
                </a:lnTo>
                <a:lnTo>
                  <a:pt x="2406939" y="12655"/>
                </a:lnTo>
                <a:lnTo>
                  <a:pt x="2459462" y="18150"/>
                </a:lnTo>
                <a:lnTo>
                  <a:pt x="2511572" y="24605"/>
                </a:lnTo>
                <a:lnTo>
                  <a:pt x="2563252" y="32007"/>
                </a:lnTo>
                <a:lnTo>
                  <a:pt x="2614486" y="40345"/>
                </a:lnTo>
                <a:lnTo>
                  <a:pt x="2665258" y="49606"/>
                </a:lnTo>
                <a:lnTo>
                  <a:pt x="2715553" y="59778"/>
                </a:lnTo>
                <a:lnTo>
                  <a:pt x="2765354" y="70848"/>
                </a:lnTo>
                <a:lnTo>
                  <a:pt x="2814645" y="82806"/>
                </a:lnTo>
                <a:lnTo>
                  <a:pt x="2863410" y="95637"/>
                </a:lnTo>
                <a:lnTo>
                  <a:pt x="2911633" y="109331"/>
                </a:lnTo>
                <a:lnTo>
                  <a:pt x="2959298" y="123875"/>
                </a:lnTo>
                <a:lnTo>
                  <a:pt x="3006389" y="139257"/>
                </a:lnTo>
                <a:lnTo>
                  <a:pt x="3052890" y="155465"/>
                </a:lnTo>
                <a:lnTo>
                  <a:pt x="3098784" y="172486"/>
                </a:lnTo>
                <a:lnTo>
                  <a:pt x="3144057" y="190308"/>
                </a:lnTo>
                <a:lnTo>
                  <a:pt x="3188692" y="208920"/>
                </a:lnTo>
                <a:lnTo>
                  <a:pt x="3232672" y="228309"/>
                </a:lnTo>
                <a:lnTo>
                  <a:pt x="3275982" y="248462"/>
                </a:lnTo>
                <a:lnTo>
                  <a:pt x="3318606" y="269369"/>
                </a:lnTo>
                <a:lnTo>
                  <a:pt x="3360527" y="291016"/>
                </a:lnTo>
                <a:lnTo>
                  <a:pt x="3401730" y="313391"/>
                </a:lnTo>
                <a:lnTo>
                  <a:pt x="3442199" y="336482"/>
                </a:lnTo>
                <a:lnTo>
                  <a:pt x="3481917" y="360277"/>
                </a:lnTo>
                <a:lnTo>
                  <a:pt x="3520869" y="384764"/>
                </a:lnTo>
                <a:lnTo>
                  <a:pt x="3559038" y="409931"/>
                </a:lnTo>
                <a:lnTo>
                  <a:pt x="3596408" y="435765"/>
                </a:lnTo>
                <a:lnTo>
                  <a:pt x="3632964" y="462255"/>
                </a:lnTo>
                <a:lnTo>
                  <a:pt x="3668690" y="489387"/>
                </a:lnTo>
                <a:lnTo>
                  <a:pt x="3703569" y="517151"/>
                </a:lnTo>
                <a:lnTo>
                  <a:pt x="3737585" y="545533"/>
                </a:lnTo>
                <a:lnTo>
                  <a:pt x="3770722" y="574522"/>
                </a:lnTo>
                <a:lnTo>
                  <a:pt x="3802964" y="604105"/>
                </a:lnTo>
                <a:lnTo>
                  <a:pt x="3834296" y="634271"/>
                </a:lnTo>
                <a:lnTo>
                  <a:pt x="3864701" y="665006"/>
                </a:lnTo>
                <a:lnTo>
                  <a:pt x="3894163" y="696299"/>
                </a:lnTo>
                <a:lnTo>
                  <a:pt x="3922666" y="728138"/>
                </a:lnTo>
                <a:lnTo>
                  <a:pt x="3950194" y="760511"/>
                </a:lnTo>
                <a:lnTo>
                  <a:pt x="3976731" y="793405"/>
                </a:lnTo>
                <a:lnTo>
                  <a:pt x="4002261" y="826808"/>
                </a:lnTo>
                <a:lnTo>
                  <a:pt x="4026768" y="860708"/>
                </a:lnTo>
                <a:lnTo>
                  <a:pt x="4050236" y="895093"/>
                </a:lnTo>
                <a:lnTo>
                  <a:pt x="4072648" y="929951"/>
                </a:lnTo>
                <a:lnTo>
                  <a:pt x="4093990" y="965269"/>
                </a:lnTo>
                <a:lnTo>
                  <a:pt x="4114244" y="1001035"/>
                </a:lnTo>
                <a:lnTo>
                  <a:pt x="4133395" y="1037237"/>
                </a:lnTo>
                <a:lnTo>
                  <a:pt x="4151426" y="1073864"/>
                </a:lnTo>
                <a:lnTo>
                  <a:pt x="4168322" y="1110902"/>
                </a:lnTo>
                <a:lnTo>
                  <a:pt x="4184067" y="1148340"/>
                </a:lnTo>
                <a:lnTo>
                  <a:pt x="4198645" y="1186165"/>
                </a:lnTo>
                <a:lnTo>
                  <a:pt x="4212039" y="1224365"/>
                </a:lnTo>
                <a:lnTo>
                  <a:pt x="4224233" y="1262929"/>
                </a:lnTo>
                <a:lnTo>
                  <a:pt x="4235212" y="1301843"/>
                </a:lnTo>
                <a:lnTo>
                  <a:pt x="4244959" y="1341096"/>
                </a:lnTo>
                <a:lnTo>
                  <a:pt x="4253459" y="1380676"/>
                </a:lnTo>
                <a:lnTo>
                  <a:pt x="4260695" y="1420570"/>
                </a:lnTo>
                <a:lnTo>
                  <a:pt x="4266652" y="1460766"/>
                </a:lnTo>
                <a:lnTo>
                  <a:pt x="4271312" y="1501252"/>
                </a:lnTo>
                <a:lnTo>
                  <a:pt x="4274661" y="1542017"/>
                </a:lnTo>
                <a:lnTo>
                  <a:pt x="4276682" y="1583046"/>
                </a:lnTo>
                <a:lnTo>
                  <a:pt x="4277360" y="1624330"/>
                </a:lnTo>
                <a:lnTo>
                  <a:pt x="4276682" y="1665613"/>
                </a:lnTo>
                <a:lnTo>
                  <a:pt x="4274661" y="1706642"/>
                </a:lnTo>
                <a:lnTo>
                  <a:pt x="4271312" y="1747407"/>
                </a:lnTo>
                <a:lnTo>
                  <a:pt x="4266652" y="1787893"/>
                </a:lnTo>
                <a:lnTo>
                  <a:pt x="4260695" y="1828089"/>
                </a:lnTo>
                <a:lnTo>
                  <a:pt x="4253459" y="1867983"/>
                </a:lnTo>
                <a:lnTo>
                  <a:pt x="4244959" y="1907563"/>
                </a:lnTo>
                <a:lnTo>
                  <a:pt x="4235212" y="1946816"/>
                </a:lnTo>
                <a:lnTo>
                  <a:pt x="4224233" y="1985730"/>
                </a:lnTo>
                <a:lnTo>
                  <a:pt x="4212039" y="2024294"/>
                </a:lnTo>
                <a:lnTo>
                  <a:pt x="4198645" y="2062494"/>
                </a:lnTo>
                <a:lnTo>
                  <a:pt x="4184067" y="2100319"/>
                </a:lnTo>
                <a:lnTo>
                  <a:pt x="4168322" y="2137757"/>
                </a:lnTo>
                <a:lnTo>
                  <a:pt x="4151426" y="2174795"/>
                </a:lnTo>
                <a:lnTo>
                  <a:pt x="4133395" y="2211422"/>
                </a:lnTo>
                <a:lnTo>
                  <a:pt x="4114244" y="2247624"/>
                </a:lnTo>
                <a:lnTo>
                  <a:pt x="4093990" y="2283390"/>
                </a:lnTo>
                <a:lnTo>
                  <a:pt x="4072648" y="2318708"/>
                </a:lnTo>
                <a:lnTo>
                  <a:pt x="4050236" y="2353566"/>
                </a:lnTo>
                <a:lnTo>
                  <a:pt x="4026768" y="2387951"/>
                </a:lnTo>
                <a:lnTo>
                  <a:pt x="4002261" y="2421851"/>
                </a:lnTo>
                <a:lnTo>
                  <a:pt x="3976731" y="2455254"/>
                </a:lnTo>
                <a:lnTo>
                  <a:pt x="3950194" y="2488148"/>
                </a:lnTo>
                <a:lnTo>
                  <a:pt x="3922666" y="2520521"/>
                </a:lnTo>
                <a:lnTo>
                  <a:pt x="3894163" y="2552360"/>
                </a:lnTo>
                <a:lnTo>
                  <a:pt x="3864701" y="2583653"/>
                </a:lnTo>
                <a:lnTo>
                  <a:pt x="3834296" y="2614388"/>
                </a:lnTo>
                <a:lnTo>
                  <a:pt x="3802964" y="2644554"/>
                </a:lnTo>
                <a:lnTo>
                  <a:pt x="3770722" y="2674137"/>
                </a:lnTo>
                <a:lnTo>
                  <a:pt x="3737585" y="2703126"/>
                </a:lnTo>
                <a:lnTo>
                  <a:pt x="3703569" y="2731508"/>
                </a:lnTo>
                <a:lnTo>
                  <a:pt x="3668690" y="2759272"/>
                </a:lnTo>
                <a:lnTo>
                  <a:pt x="3632964" y="2786404"/>
                </a:lnTo>
                <a:lnTo>
                  <a:pt x="3596408" y="2812894"/>
                </a:lnTo>
                <a:lnTo>
                  <a:pt x="3559038" y="2838728"/>
                </a:lnTo>
                <a:lnTo>
                  <a:pt x="3520869" y="2863895"/>
                </a:lnTo>
                <a:lnTo>
                  <a:pt x="3481917" y="2888382"/>
                </a:lnTo>
                <a:lnTo>
                  <a:pt x="3442199" y="2912177"/>
                </a:lnTo>
                <a:lnTo>
                  <a:pt x="3401730" y="2935268"/>
                </a:lnTo>
                <a:lnTo>
                  <a:pt x="3360527" y="2957643"/>
                </a:lnTo>
                <a:lnTo>
                  <a:pt x="3318606" y="2979290"/>
                </a:lnTo>
                <a:lnTo>
                  <a:pt x="3275982" y="3000197"/>
                </a:lnTo>
                <a:lnTo>
                  <a:pt x="3232672" y="3020350"/>
                </a:lnTo>
                <a:lnTo>
                  <a:pt x="3188692" y="3039739"/>
                </a:lnTo>
                <a:lnTo>
                  <a:pt x="3144057" y="3058351"/>
                </a:lnTo>
                <a:lnTo>
                  <a:pt x="3098784" y="3076173"/>
                </a:lnTo>
                <a:lnTo>
                  <a:pt x="3052890" y="3093194"/>
                </a:lnTo>
                <a:lnTo>
                  <a:pt x="3006389" y="3109402"/>
                </a:lnTo>
                <a:lnTo>
                  <a:pt x="2959298" y="3124784"/>
                </a:lnTo>
                <a:lnTo>
                  <a:pt x="2911633" y="3139328"/>
                </a:lnTo>
                <a:lnTo>
                  <a:pt x="2863410" y="3153022"/>
                </a:lnTo>
                <a:lnTo>
                  <a:pt x="2814645" y="3165853"/>
                </a:lnTo>
                <a:lnTo>
                  <a:pt x="2765354" y="3177811"/>
                </a:lnTo>
                <a:lnTo>
                  <a:pt x="2715553" y="3188881"/>
                </a:lnTo>
                <a:lnTo>
                  <a:pt x="2665258" y="3199053"/>
                </a:lnTo>
                <a:lnTo>
                  <a:pt x="2614486" y="3208314"/>
                </a:lnTo>
                <a:lnTo>
                  <a:pt x="2563252" y="3216652"/>
                </a:lnTo>
                <a:lnTo>
                  <a:pt x="2511572" y="3224054"/>
                </a:lnTo>
                <a:lnTo>
                  <a:pt x="2459462" y="3230509"/>
                </a:lnTo>
                <a:lnTo>
                  <a:pt x="2406939" y="3236004"/>
                </a:lnTo>
                <a:lnTo>
                  <a:pt x="2354018" y="3240528"/>
                </a:lnTo>
                <a:lnTo>
                  <a:pt x="2300716" y="3244067"/>
                </a:lnTo>
                <a:lnTo>
                  <a:pt x="2247048" y="3246610"/>
                </a:lnTo>
                <a:lnTo>
                  <a:pt x="2193030" y="3248145"/>
                </a:lnTo>
                <a:lnTo>
                  <a:pt x="2138679" y="3248660"/>
                </a:lnTo>
                <a:lnTo>
                  <a:pt x="2084329" y="3248145"/>
                </a:lnTo>
                <a:lnTo>
                  <a:pt x="2030311" y="3246610"/>
                </a:lnTo>
                <a:lnTo>
                  <a:pt x="1976643" y="3244067"/>
                </a:lnTo>
                <a:lnTo>
                  <a:pt x="1923341" y="3240528"/>
                </a:lnTo>
                <a:lnTo>
                  <a:pt x="1870420" y="3236004"/>
                </a:lnTo>
                <a:lnTo>
                  <a:pt x="1817897" y="3230509"/>
                </a:lnTo>
                <a:lnTo>
                  <a:pt x="1765787" y="3224054"/>
                </a:lnTo>
                <a:lnTo>
                  <a:pt x="1714107" y="3216652"/>
                </a:lnTo>
                <a:lnTo>
                  <a:pt x="1662873" y="3208314"/>
                </a:lnTo>
                <a:lnTo>
                  <a:pt x="1612101" y="3199053"/>
                </a:lnTo>
                <a:lnTo>
                  <a:pt x="1561806" y="3188881"/>
                </a:lnTo>
                <a:lnTo>
                  <a:pt x="1512005" y="3177811"/>
                </a:lnTo>
                <a:lnTo>
                  <a:pt x="1462714" y="3165853"/>
                </a:lnTo>
                <a:lnTo>
                  <a:pt x="1413949" y="3153022"/>
                </a:lnTo>
                <a:lnTo>
                  <a:pt x="1365726" y="3139328"/>
                </a:lnTo>
                <a:lnTo>
                  <a:pt x="1318061" y="3124784"/>
                </a:lnTo>
                <a:lnTo>
                  <a:pt x="1270970" y="3109402"/>
                </a:lnTo>
                <a:lnTo>
                  <a:pt x="1224469" y="3093194"/>
                </a:lnTo>
                <a:lnTo>
                  <a:pt x="1178575" y="3076173"/>
                </a:lnTo>
                <a:lnTo>
                  <a:pt x="1133302" y="3058351"/>
                </a:lnTo>
                <a:lnTo>
                  <a:pt x="1088667" y="3039739"/>
                </a:lnTo>
                <a:lnTo>
                  <a:pt x="1044687" y="3020350"/>
                </a:lnTo>
                <a:lnTo>
                  <a:pt x="1001377" y="3000197"/>
                </a:lnTo>
                <a:lnTo>
                  <a:pt x="958753" y="2979290"/>
                </a:lnTo>
                <a:lnTo>
                  <a:pt x="916832" y="2957643"/>
                </a:lnTo>
                <a:lnTo>
                  <a:pt x="875629" y="2935268"/>
                </a:lnTo>
                <a:lnTo>
                  <a:pt x="835160" y="2912177"/>
                </a:lnTo>
                <a:lnTo>
                  <a:pt x="795442" y="2888382"/>
                </a:lnTo>
                <a:lnTo>
                  <a:pt x="756490" y="2863895"/>
                </a:lnTo>
                <a:lnTo>
                  <a:pt x="718321" y="2838728"/>
                </a:lnTo>
                <a:lnTo>
                  <a:pt x="680951" y="2812894"/>
                </a:lnTo>
                <a:lnTo>
                  <a:pt x="644395" y="2786404"/>
                </a:lnTo>
                <a:lnTo>
                  <a:pt x="608669" y="2759272"/>
                </a:lnTo>
                <a:lnTo>
                  <a:pt x="573790" y="2731508"/>
                </a:lnTo>
                <a:lnTo>
                  <a:pt x="539774" y="2703126"/>
                </a:lnTo>
                <a:lnTo>
                  <a:pt x="506637" y="2674137"/>
                </a:lnTo>
                <a:lnTo>
                  <a:pt x="474395" y="2644554"/>
                </a:lnTo>
                <a:lnTo>
                  <a:pt x="443063" y="2614388"/>
                </a:lnTo>
                <a:lnTo>
                  <a:pt x="412658" y="2583653"/>
                </a:lnTo>
                <a:lnTo>
                  <a:pt x="383196" y="2552360"/>
                </a:lnTo>
                <a:lnTo>
                  <a:pt x="354693" y="2520521"/>
                </a:lnTo>
                <a:lnTo>
                  <a:pt x="327165" y="2488148"/>
                </a:lnTo>
                <a:lnTo>
                  <a:pt x="300628" y="2455254"/>
                </a:lnTo>
                <a:lnTo>
                  <a:pt x="275098" y="2421851"/>
                </a:lnTo>
                <a:lnTo>
                  <a:pt x="250591" y="2387951"/>
                </a:lnTo>
                <a:lnTo>
                  <a:pt x="227123" y="2353566"/>
                </a:lnTo>
                <a:lnTo>
                  <a:pt x="204711" y="2318708"/>
                </a:lnTo>
                <a:lnTo>
                  <a:pt x="183369" y="2283390"/>
                </a:lnTo>
                <a:lnTo>
                  <a:pt x="163115" y="2247624"/>
                </a:lnTo>
                <a:lnTo>
                  <a:pt x="143964" y="2211422"/>
                </a:lnTo>
                <a:lnTo>
                  <a:pt x="125933" y="2174795"/>
                </a:lnTo>
                <a:lnTo>
                  <a:pt x="109037" y="2137757"/>
                </a:lnTo>
                <a:lnTo>
                  <a:pt x="93292" y="2100319"/>
                </a:lnTo>
                <a:lnTo>
                  <a:pt x="78714" y="2062494"/>
                </a:lnTo>
                <a:lnTo>
                  <a:pt x="65320" y="2024294"/>
                </a:lnTo>
                <a:lnTo>
                  <a:pt x="53126" y="1985730"/>
                </a:lnTo>
                <a:lnTo>
                  <a:pt x="42147" y="1946816"/>
                </a:lnTo>
                <a:lnTo>
                  <a:pt x="32400" y="1907563"/>
                </a:lnTo>
                <a:lnTo>
                  <a:pt x="23900" y="1867983"/>
                </a:lnTo>
                <a:lnTo>
                  <a:pt x="16664" y="1828089"/>
                </a:lnTo>
                <a:lnTo>
                  <a:pt x="10707" y="1787893"/>
                </a:lnTo>
                <a:lnTo>
                  <a:pt x="6047" y="1747407"/>
                </a:lnTo>
                <a:lnTo>
                  <a:pt x="2698" y="1706642"/>
                </a:lnTo>
                <a:lnTo>
                  <a:pt x="677" y="1665613"/>
                </a:lnTo>
                <a:lnTo>
                  <a:pt x="0" y="162433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217929" y="476672"/>
            <a:ext cx="9470449" cy="2317013"/>
          </a:xfrm>
          <a:prstGeom prst="rect">
            <a:avLst/>
          </a:prstGeom>
        </p:spPr>
        <p:txBody>
          <a:bodyPr vert="horz" wrap="square" lIns="0" tIns="97505" rIns="0" bIns="0" rtlCol="0">
            <a:spAutoFit/>
          </a:bodyPr>
          <a:lstStyle/>
          <a:p>
            <a:pPr marL="8334">
              <a:spcBef>
                <a:spcPts val="768"/>
              </a:spcBef>
            </a:pPr>
            <a:r>
              <a:rPr sz="1600" b="1" spc="-3" dirty="0">
                <a:latin typeface="Calibri"/>
                <a:cs typeface="Calibri"/>
              </a:rPr>
              <a:t>❹</a:t>
            </a:r>
            <a:r>
              <a:rPr sz="1600" b="1" spc="-3" dirty="0">
                <a:latin typeface="Arial Narrow"/>
                <a:cs typeface="Arial Narrow"/>
              </a:rPr>
              <a:t>. </a:t>
            </a:r>
            <a:r>
              <a:rPr sz="1600" b="1" spc="3" dirty="0">
                <a:latin typeface="Arial Narrow"/>
                <a:cs typeface="Arial Narrow"/>
              </a:rPr>
              <a:t>PROPORSI </a:t>
            </a:r>
            <a:r>
              <a:rPr sz="1600" b="1" spc="-3" dirty="0">
                <a:latin typeface="Arial Narrow"/>
                <a:cs typeface="Arial Narrow"/>
              </a:rPr>
              <a:t>NILAI </a:t>
            </a:r>
            <a:r>
              <a:rPr sz="1600" b="1" spc="-23" dirty="0">
                <a:latin typeface="Arial Narrow"/>
                <a:cs typeface="Arial Narrow"/>
              </a:rPr>
              <a:t>PARA </a:t>
            </a:r>
            <a:r>
              <a:rPr sz="1600" b="1" dirty="0">
                <a:latin typeface="Arial Narrow"/>
                <a:cs typeface="Arial Narrow"/>
              </a:rPr>
              <a:t>PENULIS </a:t>
            </a:r>
            <a:r>
              <a:rPr sz="1600" b="1" spc="-10" dirty="0">
                <a:latin typeface="Arial Narrow"/>
                <a:cs typeface="Arial Narrow"/>
              </a:rPr>
              <a:t>(PERTAMA, </a:t>
            </a:r>
            <a:r>
              <a:rPr sz="1600" b="1" dirty="0">
                <a:latin typeface="Arial Narrow"/>
                <a:cs typeface="Arial Narrow"/>
              </a:rPr>
              <a:t>PENDAMPING,</a:t>
            </a:r>
            <a:r>
              <a:rPr sz="1600" b="1" spc="-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KORESPONDENSI)</a:t>
            </a:r>
            <a:endParaRPr sz="1600" dirty="0">
              <a:latin typeface="Arial Narrow"/>
              <a:cs typeface="Arial Narrow"/>
            </a:endParaRPr>
          </a:p>
          <a:p>
            <a:pPr marL="450855">
              <a:spcBef>
                <a:spcPts val="528"/>
              </a:spcBef>
              <a:tabLst>
                <a:tab pos="4273959" algn="l"/>
              </a:tabLst>
            </a:pPr>
            <a:r>
              <a:rPr sz="1200" b="1" spc="-3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2014/2015	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PO 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PAK</a:t>
            </a:r>
            <a:r>
              <a:rPr sz="1600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2019+REVISINYA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845556" marR="3333" algn="ctr"/>
            <a:r>
              <a:rPr sz="1600" b="1" spc="-3" dirty="0">
                <a:latin typeface="Calibri"/>
                <a:cs typeface="Calibri"/>
              </a:rPr>
              <a:t>KALAU PENULIS </a:t>
            </a:r>
            <a:r>
              <a:rPr sz="1600" b="1" spc="-7" dirty="0">
                <a:latin typeface="Calibri"/>
                <a:cs typeface="Calibri"/>
              </a:rPr>
              <a:t>KORESPONDENSI </a:t>
            </a:r>
            <a:r>
              <a:rPr sz="1600" b="1" dirty="0">
                <a:latin typeface="Calibri"/>
                <a:cs typeface="Calibri"/>
              </a:rPr>
              <a:t>LEBIH </a:t>
            </a:r>
            <a:r>
              <a:rPr sz="1600" b="1" spc="-10" dirty="0">
                <a:latin typeface="Calibri"/>
                <a:cs typeface="Calibri"/>
              </a:rPr>
              <a:t>DARI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128" dirty="0">
                <a:latin typeface="Calibri"/>
                <a:cs typeface="Calibri"/>
              </a:rPr>
              <a:t> </a:t>
            </a:r>
            <a:r>
              <a:rPr sz="1600" b="1" spc="-36" dirty="0">
                <a:latin typeface="Calibri"/>
                <a:cs typeface="Calibri"/>
              </a:rPr>
              <a:t>PADA  </a:t>
            </a:r>
            <a:r>
              <a:rPr sz="1600" b="1" spc="-3" dirty="0">
                <a:latin typeface="Calibri"/>
                <a:cs typeface="Calibri"/>
              </a:rPr>
              <a:t>PENULIS PENDAMPING, </a:t>
            </a:r>
            <a:r>
              <a:rPr sz="1600" b="1" dirty="0">
                <a:latin typeface="Calibri"/>
                <a:cs typeface="Calibri"/>
              </a:rPr>
              <a:t>MAKA: </a:t>
            </a:r>
            <a:r>
              <a:rPr sz="1600" b="1" spc="-7" dirty="0">
                <a:latin typeface="Calibri"/>
                <a:cs typeface="Calibri"/>
              </a:rPr>
              <a:t>PROPORSI </a:t>
            </a:r>
            <a:r>
              <a:rPr sz="1600" b="1" dirty="0">
                <a:latin typeface="Calibri"/>
                <a:cs typeface="Calibri"/>
              </a:rPr>
              <a:t>40% </a:t>
            </a:r>
            <a:r>
              <a:rPr sz="1600" b="1" spc="-3" dirty="0">
                <a:latin typeface="Calibri"/>
                <a:cs typeface="Calibri"/>
              </a:rPr>
              <a:t>ITU  </a:t>
            </a:r>
            <a:r>
              <a:rPr sz="1600" b="1" spc="-7" dirty="0">
                <a:latin typeface="Calibri"/>
                <a:cs typeface="Calibri"/>
              </a:rPr>
              <a:t>DIBAGI </a:t>
            </a:r>
            <a:r>
              <a:rPr sz="1600" b="1" spc="-3" dirty="0">
                <a:latin typeface="Calibri"/>
                <a:cs typeface="Calibri"/>
              </a:rPr>
              <a:t>SEJUMLAH PENULIS</a:t>
            </a:r>
            <a:r>
              <a:rPr sz="1600" b="1" spc="-49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KORESPONDENSI</a:t>
            </a:r>
            <a:endParaRPr sz="1600" dirty="0">
              <a:latin typeface="Calibri"/>
              <a:cs typeface="Calibri"/>
            </a:endParaRPr>
          </a:p>
          <a:p>
            <a:pPr marL="190009" marR="5390262" indent="1667" algn="ctr">
              <a:spcBef>
                <a:spcPts val="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ADA  PENGATURAN</a:t>
            </a:r>
            <a:r>
              <a:rPr sz="1600" b="1" spc="-8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NILAI </a:t>
            </a:r>
          </a:p>
          <a:p>
            <a:pPr marL="190009" marR="5390262" indent="1667" algn="ctr">
              <a:spcBef>
                <a:spcPts val="1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PENULIS 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KORESPONDENSI,  </a:t>
            </a:r>
            <a:r>
              <a:rPr sz="1600" b="1" spc="-36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ADA:</a:t>
            </a:r>
            <a:endParaRPr sz="1600" dirty="0">
              <a:latin typeface="Calibri"/>
              <a:cs typeface="Calibri"/>
            </a:endParaRPr>
          </a:p>
          <a:p>
            <a:pPr marR="5198586" algn="ctr">
              <a:spcBef>
                <a:spcPts val="3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6" dirty="0">
                <a:solidFill>
                  <a:srgbClr val="FFFFFF"/>
                </a:solidFill>
                <a:latin typeface="Calibri"/>
                <a:cs typeface="Calibri"/>
              </a:rPr>
              <a:t>P.PERTAMA</a:t>
            </a:r>
            <a:endParaRPr sz="1600" dirty="0">
              <a:latin typeface="Calibri"/>
              <a:cs typeface="Calibri"/>
            </a:endParaRPr>
          </a:p>
          <a:p>
            <a:pPr marR="5199004" algn="ctr"/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P.PENDAMPING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5896" y="1988841"/>
            <a:ext cx="5508103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429"/>
            <a:ext cx="9144000" cy="537210"/>
          </a:xfrm>
          <a:custGeom>
            <a:avLst/>
            <a:gdLst/>
            <a:ahLst/>
            <a:cxnLst/>
            <a:rect l="l" t="t" r="r" b="b"/>
            <a:pathLst>
              <a:path w="12192000" h="955040">
                <a:moveTo>
                  <a:pt x="0" y="955040"/>
                </a:moveTo>
                <a:lnTo>
                  <a:pt x="12192000" y="955040"/>
                </a:lnTo>
                <a:lnTo>
                  <a:pt x="1219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05" y="-27384"/>
            <a:ext cx="9034591" cy="56241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>
              <a:spcBef>
                <a:spcPts val="66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PERBANDINGAN PENYEMPURNAAN</a:t>
            </a: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3" dirty="0">
                <a:solidFill>
                  <a:srgbClr val="FFFF00"/>
                </a:solidFill>
                <a:latin typeface="Arial Black"/>
                <a:cs typeface="Arial Black"/>
              </a:rPr>
              <a:t>ANTARA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spcBef>
                <a:spcPts val="3"/>
              </a:spcBef>
            </a:pP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 </a:t>
            </a:r>
            <a:r>
              <a:rPr sz="1800" spc="-3" dirty="0">
                <a:solidFill>
                  <a:srgbClr val="FFFF00"/>
                </a:solidFill>
                <a:latin typeface="Arial Black"/>
                <a:cs typeface="Arial Black"/>
              </a:rPr>
              <a:t>2014/2015) versus (PO </a:t>
            </a:r>
            <a:r>
              <a:rPr sz="1800" spc="-56" dirty="0">
                <a:solidFill>
                  <a:srgbClr val="FFFF00"/>
                </a:solidFill>
                <a:latin typeface="Arial Black"/>
                <a:cs typeface="Arial Black"/>
              </a:rPr>
              <a:t>PAK</a:t>
            </a:r>
            <a:r>
              <a:rPr sz="1800" spc="7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7" dirty="0">
                <a:solidFill>
                  <a:srgbClr val="FFFF00"/>
                </a:solidFill>
                <a:latin typeface="Arial Black"/>
                <a:cs typeface="Arial Black"/>
              </a:rPr>
              <a:t>2019+SUPLEMEN)</a:t>
            </a:r>
            <a:endParaRPr sz="18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59209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888021"/>
            <a:ext cx="9142095" cy="845235"/>
          </a:xfrm>
          <a:custGeom>
            <a:avLst/>
            <a:gdLst/>
            <a:ahLst/>
            <a:cxnLst/>
            <a:rect l="l" t="t" r="r" b="b"/>
            <a:pathLst>
              <a:path w="12192000" h="462279">
                <a:moveTo>
                  <a:pt x="0" y="462280"/>
                </a:moveTo>
                <a:lnTo>
                  <a:pt x="12192000" y="462280"/>
                </a:lnTo>
                <a:lnTo>
                  <a:pt x="12192000" y="0"/>
                </a:lnTo>
                <a:lnTo>
                  <a:pt x="0" y="0"/>
                </a:lnTo>
                <a:lnTo>
                  <a:pt x="0" y="46228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30" y="5067477"/>
            <a:ext cx="8563927" cy="377747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❻</a:t>
            </a:r>
            <a:r>
              <a:rPr sz="2400" b="1" spc="-3" dirty="0">
                <a:solidFill>
                  <a:srgbClr val="FFFFFF"/>
                </a:solidFill>
                <a:latin typeface="Calibri"/>
                <a:cs typeface="Calibri"/>
              </a:rPr>
              <a:t>.4.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PENGAKUAN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KARIL SELAMA PENDIDIKAN</a:t>
            </a:r>
            <a:r>
              <a:rPr sz="2400" b="1" spc="-1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SEKOLAH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930" y="1060127"/>
            <a:ext cx="8690549" cy="3665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9999"/>
            <a:ext cx="9142095" cy="898721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0" y="431800"/>
                </a:moveTo>
                <a:lnTo>
                  <a:pt x="12192000" y="431800"/>
                </a:lnTo>
                <a:lnTo>
                  <a:pt x="121920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6" y="161641"/>
            <a:ext cx="9142094" cy="747079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400" spc="-3" dirty="0">
                <a:solidFill>
                  <a:srgbClr val="000000"/>
                </a:solidFill>
              </a:rPr>
              <a:t>❻</a:t>
            </a:r>
            <a:r>
              <a:rPr sz="2400" spc="-3" dirty="0">
                <a:solidFill>
                  <a:srgbClr val="000000"/>
                </a:solidFill>
                <a:latin typeface="Arial Narrow"/>
                <a:cs typeface="Arial Narrow"/>
              </a:rPr>
              <a:t>.4. MEMPERTEGAS/MEMPERJELAS </a:t>
            </a:r>
            <a:r>
              <a:rPr sz="2400" spc="-26" dirty="0">
                <a:solidFill>
                  <a:srgbClr val="000000"/>
                </a:solidFill>
                <a:latin typeface="Arial Narrow"/>
                <a:cs typeface="Arial Narrow"/>
              </a:rPr>
              <a:t>YANG </a:t>
            </a:r>
            <a:r>
              <a:rPr sz="2400" spc="-7" dirty="0">
                <a:solidFill>
                  <a:srgbClr val="000000"/>
                </a:solidFill>
                <a:latin typeface="Arial Narrow"/>
                <a:cs typeface="Arial Narrow"/>
              </a:rPr>
              <a:t>ABU-ABU </a:t>
            </a:r>
            <a:r>
              <a:rPr sz="2400" spc="-3" dirty="0">
                <a:solidFill>
                  <a:srgbClr val="000000"/>
                </a:solidFill>
                <a:latin typeface="Arial Narrow"/>
                <a:cs typeface="Arial Narrow"/>
              </a:rPr>
              <a:t>(PENGAKUAN KARIL SELAMA</a:t>
            </a:r>
            <a:r>
              <a:rPr sz="2400" spc="-1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400" spc="-3" dirty="0">
                <a:solidFill>
                  <a:srgbClr val="000000"/>
                </a:solidFill>
                <a:latin typeface="Arial Narrow"/>
                <a:cs typeface="Arial Narrow"/>
              </a:rPr>
              <a:t>PENDIDIKAN</a:t>
            </a:r>
            <a:r>
              <a:rPr sz="1400" spc="-3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257" y="2657763"/>
            <a:ext cx="8356222" cy="915253"/>
          </a:xfrm>
          <a:custGeom>
            <a:avLst/>
            <a:gdLst/>
            <a:ahLst/>
            <a:cxnLst/>
            <a:rect l="l" t="t" r="r" b="b"/>
            <a:pathLst>
              <a:path w="10972800" h="1115060">
                <a:moveTo>
                  <a:pt x="0" y="185800"/>
                </a:moveTo>
                <a:lnTo>
                  <a:pt x="6638" y="136407"/>
                </a:lnTo>
                <a:lnTo>
                  <a:pt x="25374" y="92023"/>
                </a:lnTo>
                <a:lnTo>
                  <a:pt x="54433" y="54419"/>
                </a:lnTo>
                <a:lnTo>
                  <a:pt x="92045" y="25367"/>
                </a:lnTo>
                <a:lnTo>
                  <a:pt x="136438" y="6636"/>
                </a:lnTo>
                <a:lnTo>
                  <a:pt x="185839" y="0"/>
                </a:lnTo>
                <a:lnTo>
                  <a:pt x="10786999" y="0"/>
                </a:lnTo>
                <a:lnTo>
                  <a:pt x="10836392" y="6636"/>
                </a:lnTo>
                <a:lnTo>
                  <a:pt x="10880776" y="25367"/>
                </a:lnTo>
                <a:lnTo>
                  <a:pt x="10918380" y="54419"/>
                </a:lnTo>
                <a:lnTo>
                  <a:pt x="10947432" y="92023"/>
                </a:lnTo>
                <a:lnTo>
                  <a:pt x="10966163" y="136407"/>
                </a:lnTo>
                <a:lnTo>
                  <a:pt x="10972800" y="185800"/>
                </a:lnTo>
                <a:lnTo>
                  <a:pt x="10972800" y="929258"/>
                </a:lnTo>
                <a:lnTo>
                  <a:pt x="10966163" y="978652"/>
                </a:lnTo>
                <a:lnTo>
                  <a:pt x="10947432" y="1023036"/>
                </a:lnTo>
                <a:lnTo>
                  <a:pt x="10918380" y="1060640"/>
                </a:lnTo>
                <a:lnTo>
                  <a:pt x="10880776" y="1089692"/>
                </a:lnTo>
                <a:lnTo>
                  <a:pt x="10836392" y="1108423"/>
                </a:lnTo>
                <a:lnTo>
                  <a:pt x="10786999" y="1115059"/>
                </a:lnTo>
                <a:lnTo>
                  <a:pt x="185839" y="1115059"/>
                </a:lnTo>
                <a:lnTo>
                  <a:pt x="136438" y="1108423"/>
                </a:lnTo>
                <a:lnTo>
                  <a:pt x="92045" y="1089692"/>
                </a:lnTo>
                <a:lnTo>
                  <a:pt x="54433" y="1060640"/>
                </a:lnTo>
                <a:lnTo>
                  <a:pt x="25374" y="1023036"/>
                </a:lnTo>
                <a:lnTo>
                  <a:pt x="6638" y="978652"/>
                </a:lnTo>
                <a:lnTo>
                  <a:pt x="0" y="929258"/>
                </a:lnTo>
                <a:lnTo>
                  <a:pt x="0" y="185800"/>
                </a:lnTo>
                <a:close/>
              </a:path>
            </a:pathLst>
          </a:custGeom>
          <a:ln w="58419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0357" y="4005064"/>
            <a:ext cx="5528067" cy="504056"/>
          </a:xfrm>
          <a:custGeom>
            <a:avLst/>
            <a:gdLst/>
            <a:ahLst/>
            <a:cxnLst/>
            <a:rect l="l" t="t" r="r" b="b"/>
            <a:pathLst>
              <a:path w="7045959" h="558800">
                <a:moveTo>
                  <a:pt x="0" y="93090"/>
                </a:moveTo>
                <a:lnTo>
                  <a:pt x="7312" y="56846"/>
                </a:lnTo>
                <a:lnTo>
                  <a:pt x="27257" y="27257"/>
                </a:lnTo>
                <a:lnTo>
                  <a:pt x="56846" y="7312"/>
                </a:lnTo>
                <a:lnTo>
                  <a:pt x="93090" y="0"/>
                </a:lnTo>
                <a:lnTo>
                  <a:pt x="6952869" y="0"/>
                </a:lnTo>
                <a:lnTo>
                  <a:pt x="6989113" y="7312"/>
                </a:lnTo>
                <a:lnTo>
                  <a:pt x="7018702" y="27257"/>
                </a:lnTo>
                <a:lnTo>
                  <a:pt x="7038647" y="56846"/>
                </a:lnTo>
                <a:lnTo>
                  <a:pt x="7045959" y="93090"/>
                </a:lnTo>
                <a:lnTo>
                  <a:pt x="7045959" y="465708"/>
                </a:lnTo>
                <a:lnTo>
                  <a:pt x="7038647" y="501953"/>
                </a:lnTo>
                <a:lnTo>
                  <a:pt x="7018702" y="531542"/>
                </a:lnTo>
                <a:lnTo>
                  <a:pt x="6989113" y="551487"/>
                </a:lnTo>
                <a:lnTo>
                  <a:pt x="6952869" y="558799"/>
                </a:lnTo>
                <a:lnTo>
                  <a:pt x="93090" y="558799"/>
                </a:lnTo>
                <a:lnTo>
                  <a:pt x="56846" y="551487"/>
                </a:lnTo>
                <a:lnTo>
                  <a:pt x="27257" y="531542"/>
                </a:lnTo>
                <a:lnTo>
                  <a:pt x="7312" y="501953"/>
                </a:lnTo>
                <a:lnTo>
                  <a:pt x="0" y="465708"/>
                </a:lnTo>
                <a:lnTo>
                  <a:pt x="0" y="93090"/>
                </a:lnTo>
                <a:close/>
              </a:path>
            </a:pathLst>
          </a:custGeom>
          <a:ln w="58419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13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9409" y="620688"/>
            <a:ext cx="9145905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6265311"/>
            <a:ext cx="9144000" cy="592689"/>
          </a:xfrm>
          <a:custGeom>
            <a:avLst/>
            <a:gdLst/>
            <a:ahLst/>
            <a:cxnLst/>
            <a:rect l="l" t="t" r="r" b="b"/>
            <a:pathLst>
              <a:path w="12192000" h="462279">
                <a:moveTo>
                  <a:pt x="0" y="462280"/>
                </a:moveTo>
                <a:lnTo>
                  <a:pt x="12192000" y="462280"/>
                </a:lnTo>
                <a:lnTo>
                  <a:pt x="12192000" y="0"/>
                </a:lnTo>
                <a:lnTo>
                  <a:pt x="0" y="0"/>
                </a:lnTo>
                <a:lnTo>
                  <a:pt x="0" y="46228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47373" y="6342715"/>
            <a:ext cx="5453538" cy="254637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❻.4.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PENGAKUAN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KARIL SELAMA PENDIDIKAN</a:t>
            </a:r>
            <a:r>
              <a:rPr sz="1600" b="1" spc="-1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SEKOLAH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09409" y="10000"/>
            <a:ext cx="9253409" cy="610688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0" y="431800"/>
                </a:moveTo>
                <a:lnTo>
                  <a:pt x="12192000" y="431800"/>
                </a:lnTo>
                <a:lnTo>
                  <a:pt x="121920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384" y="160480"/>
            <a:ext cx="8618111" cy="316192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000" spc="-3" dirty="0">
                <a:solidFill>
                  <a:srgbClr val="000000"/>
                </a:solidFill>
              </a:rPr>
              <a:t>❻</a:t>
            </a:r>
            <a:r>
              <a:rPr sz="2000" b="1" spc="-3" dirty="0">
                <a:solidFill>
                  <a:srgbClr val="000000"/>
                </a:solidFill>
                <a:latin typeface="Arial Narrow"/>
                <a:cs typeface="Arial Narrow"/>
              </a:rPr>
              <a:t>.4. MEMPERTEGAS </a:t>
            </a:r>
            <a:r>
              <a:rPr sz="2000" b="1" spc="-26" dirty="0">
                <a:solidFill>
                  <a:srgbClr val="000000"/>
                </a:solidFill>
                <a:latin typeface="Arial Narrow"/>
                <a:cs typeface="Arial Narrow"/>
              </a:rPr>
              <a:t>YANG </a:t>
            </a:r>
            <a:r>
              <a:rPr sz="2000" b="1" spc="-7" dirty="0">
                <a:solidFill>
                  <a:srgbClr val="000000"/>
                </a:solidFill>
                <a:latin typeface="Arial Narrow"/>
                <a:cs typeface="Arial Narrow"/>
              </a:rPr>
              <a:t>ABU-ABU </a:t>
            </a:r>
            <a:r>
              <a:rPr sz="2000" b="1" spc="-3" dirty="0">
                <a:solidFill>
                  <a:srgbClr val="000000"/>
                </a:solidFill>
                <a:latin typeface="Arial Narrow"/>
                <a:cs typeface="Arial Narrow"/>
              </a:rPr>
              <a:t>(PENGAKUAN KARIL SELAMA</a:t>
            </a:r>
            <a:r>
              <a:rPr sz="2000" b="1" spc="-1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000" b="1" spc="-3" dirty="0">
                <a:solidFill>
                  <a:srgbClr val="000000"/>
                </a:solidFill>
                <a:latin typeface="Arial Narrow"/>
                <a:cs typeface="Arial Narrow"/>
              </a:rPr>
              <a:t>PENDIDIKAN</a:t>
            </a:r>
            <a:r>
              <a:rPr sz="2000" spc="-3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5042" y="1025693"/>
            <a:ext cx="2981454" cy="4203507"/>
          </a:xfrm>
          <a:custGeom>
            <a:avLst/>
            <a:gdLst/>
            <a:ahLst/>
            <a:cxnLst/>
            <a:rect l="l" t="t" r="r" b="b"/>
            <a:pathLst>
              <a:path w="3169920" h="4998720">
                <a:moveTo>
                  <a:pt x="0" y="528319"/>
                </a:moveTo>
                <a:lnTo>
                  <a:pt x="2159" y="480241"/>
                </a:lnTo>
                <a:lnTo>
                  <a:pt x="8514" y="433370"/>
                </a:lnTo>
                <a:lnTo>
                  <a:pt x="18876" y="387893"/>
                </a:lnTo>
                <a:lnTo>
                  <a:pt x="33060" y="343997"/>
                </a:lnTo>
                <a:lnTo>
                  <a:pt x="50878" y="301869"/>
                </a:lnTo>
                <a:lnTo>
                  <a:pt x="72145" y="261695"/>
                </a:lnTo>
                <a:lnTo>
                  <a:pt x="96673" y="223662"/>
                </a:lnTo>
                <a:lnTo>
                  <a:pt x="124275" y="187956"/>
                </a:lnTo>
                <a:lnTo>
                  <a:pt x="154765" y="154765"/>
                </a:lnTo>
                <a:lnTo>
                  <a:pt x="187956" y="124275"/>
                </a:lnTo>
                <a:lnTo>
                  <a:pt x="223662" y="96673"/>
                </a:lnTo>
                <a:lnTo>
                  <a:pt x="261695" y="72145"/>
                </a:lnTo>
                <a:lnTo>
                  <a:pt x="301869" y="50878"/>
                </a:lnTo>
                <a:lnTo>
                  <a:pt x="343997" y="33060"/>
                </a:lnTo>
                <a:lnTo>
                  <a:pt x="387893" y="18876"/>
                </a:lnTo>
                <a:lnTo>
                  <a:pt x="433370" y="8514"/>
                </a:lnTo>
                <a:lnTo>
                  <a:pt x="480241" y="2159"/>
                </a:lnTo>
                <a:lnTo>
                  <a:pt x="528319" y="0"/>
                </a:lnTo>
                <a:lnTo>
                  <a:pt x="2641600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19" y="528319"/>
                </a:lnTo>
                <a:lnTo>
                  <a:pt x="3169919" y="4470400"/>
                </a:lnTo>
                <a:lnTo>
                  <a:pt x="3167760" y="4518487"/>
                </a:lnTo>
                <a:lnTo>
                  <a:pt x="3161405" y="4565366"/>
                </a:lnTo>
                <a:lnTo>
                  <a:pt x="3151043" y="4610848"/>
                </a:lnTo>
                <a:lnTo>
                  <a:pt x="3136859" y="4654747"/>
                </a:lnTo>
                <a:lnTo>
                  <a:pt x="3119041" y="4696878"/>
                </a:lnTo>
                <a:lnTo>
                  <a:pt x="3097774" y="4737052"/>
                </a:lnTo>
                <a:lnTo>
                  <a:pt x="3073246" y="4775085"/>
                </a:lnTo>
                <a:lnTo>
                  <a:pt x="3045644" y="4810789"/>
                </a:lnTo>
                <a:lnTo>
                  <a:pt x="3015154" y="4843978"/>
                </a:lnTo>
                <a:lnTo>
                  <a:pt x="2981963" y="4874465"/>
                </a:lnTo>
                <a:lnTo>
                  <a:pt x="2946257" y="4902064"/>
                </a:lnTo>
                <a:lnTo>
                  <a:pt x="2908224" y="4926588"/>
                </a:lnTo>
                <a:lnTo>
                  <a:pt x="2868050" y="4947851"/>
                </a:lnTo>
                <a:lnTo>
                  <a:pt x="2825922" y="4965666"/>
                </a:lnTo>
                <a:lnTo>
                  <a:pt x="2782026" y="4979847"/>
                </a:lnTo>
                <a:lnTo>
                  <a:pt x="2736549" y="4990208"/>
                </a:lnTo>
                <a:lnTo>
                  <a:pt x="2689678" y="4996560"/>
                </a:lnTo>
                <a:lnTo>
                  <a:pt x="2641600" y="4998720"/>
                </a:lnTo>
                <a:lnTo>
                  <a:pt x="528319" y="4998720"/>
                </a:lnTo>
                <a:lnTo>
                  <a:pt x="480241" y="4996560"/>
                </a:lnTo>
                <a:lnTo>
                  <a:pt x="433370" y="4990208"/>
                </a:lnTo>
                <a:lnTo>
                  <a:pt x="387893" y="4979847"/>
                </a:lnTo>
                <a:lnTo>
                  <a:pt x="343997" y="4965666"/>
                </a:lnTo>
                <a:lnTo>
                  <a:pt x="301869" y="4947851"/>
                </a:lnTo>
                <a:lnTo>
                  <a:pt x="261695" y="4926588"/>
                </a:lnTo>
                <a:lnTo>
                  <a:pt x="223662" y="4902064"/>
                </a:lnTo>
                <a:lnTo>
                  <a:pt x="187956" y="4874465"/>
                </a:lnTo>
                <a:lnTo>
                  <a:pt x="154765" y="4843978"/>
                </a:lnTo>
                <a:lnTo>
                  <a:pt x="124275" y="4810789"/>
                </a:lnTo>
                <a:lnTo>
                  <a:pt x="96673" y="4775085"/>
                </a:lnTo>
                <a:lnTo>
                  <a:pt x="72145" y="4737052"/>
                </a:lnTo>
                <a:lnTo>
                  <a:pt x="50878" y="4696878"/>
                </a:lnTo>
                <a:lnTo>
                  <a:pt x="33060" y="4654747"/>
                </a:lnTo>
                <a:lnTo>
                  <a:pt x="18876" y="4610848"/>
                </a:lnTo>
                <a:lnTo>
                  <a:pt x="8514" y="4565366"/>
                </a:lnTo>
                <a:lnTo>
                  <a:pt x="2159" y="4518487"/>
                </a:lnTo>
                <a:lnTo>
                  <a:pt x="0" y="4470400"/>
                </a:lnTo>
                <a:lnTo>
                  <a:pt x="0" y="528319"/>
                </a:lnTo>
                <a:close/>
              </a:path>
            </a:pathLst>
          </a:custGeom>
          <a:ln w="584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2874" y="1383450"/>
            <a:ext cx="2577597" cy="370173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 marR="3333" indent="81671" algn="ctr">
              <a:spcBef>
                <a:spcPts val="66"/>
              </a:spcBef>
            </a:pPr>
            <a:r>
              <a:rPr sz="1600" b="1" dirty="0">
                <a:latin typeface="Calibri"/>
                <a:cs typeface="Calibri"/>
              </a:rPr>
              <a:t>KARIL </a:t>
            </a:r>
            <a:r>
              <a:rPr sz="1600" b="1" spc="-26" dirty="0">
                <a:latin typeface="Calibri"/>
                <a:cs typeface="Calibri"/>
              </a:rPr>
              <a:t>YANG </a:t>
            </a:r>
            <a:r>
              <a:rPr sz="1600" b="1" dirty="0">
                <a:latin typeface="Calibri"/>
                <a:cs typeface="Calibri"/>
              </a:rPr>
              <a:t>TERBIT DI  JURNAL </a:t>
            </a:r>
            <a:r>
              <a:rPr sz="1600" b="1" spc="-3" dirty="0">
                <a:latin typeface="Calibri"/>
                <a:cs typeface="Calibri"/>
              </a:rPr>
              <a:t>ASAL</a:t>
            </a:r>
            <a:r>
              <a:rPr sz="1600" b="1" spc="-62" dirty="0">
                <a:latin typeface="Calibri"/>
                <a:cs typeface="Calibri"/>
              </a:rPr>
              <a:t> </a:t>
            </a:r>
            <a:r>
              <a:rPr sz="1600" b="1" spc="-3" dirty="0">
                <a:latin typeface="Calibri"/>
                <a:cs typeface="Calibri"/>
              </a:rPr>
              <a:t>CONFERENCE,  </a:t>
            </a:r>
            <a:r>
              <a:rPr sz="1600" b="1" spc="-16" dirty="0">
                <a:latin typeface="Calibri"/>
                <a:cs typeface="Calibri"/>
              </a:rPr>
              <a:t>TETAP </a:t>
            </a:r>
            <a:r>
              <a:rPr sz="1600" b="1" spc="-3" dirty="0">
                <a:latin typeface="Calibri"/>
                <a:cs typeface="Calibri"/>
              </a:rPr>
              <a:t>DINILAI </a:t>
            </a:r>
            <a:r>
              <a:rPr sz="1600" b="1" spc="-7" dirty="0">
                <a:latin typeface="Calibri"/>
                <a:cs typeface="Calibri"/>
              </a:rPr>
              <a:t>SEBAGAI  </a:t>
            </a:r>
            <a:r>
              <a:rPr sz="1600" b="1" dirty="0">
                <a:latin typeface="Calibri"/>
                <a:cs typeface="Calibri"/>
              </a:rPr>
              <a:t>HASIL           </a:t>
            </a:r>
            <a:r>
              <a:rPr sz="1600" b="1" spc="-3" dirty="0">
                <a:latin typeface="Calibri"/>
                <a:cs typeface="Calibri"/>
              </a:rPr>
              <a:t>CONFERENCE/PROCEEDING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0001" marR="15001" indent="-833" algn="ctr"/>
            <a:r>
              <a:rPr sz="1600" b="1" spc="-7" dirty="0">
                <a:latin typeface="Calibri"/>
                <a:cs typeface="Calibri"/>
              </a:rPr>
              <a:t>KECUALI ADA  </a:t>
            </a:r>
            <a:r>
              <a:rPr sz="1600" b="1" spc="3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7" dirty="0">
                <a:latin typeface="Calibri"/>
                <a:cs typeface="Calibri"/>
              </a:rPr>
              <a:t>N</a:t>
            </a:r>
            <a:r>
              <a:rPr sz="1600" b="1" spc="3" dirty="0">
                <a:latin typeface="Calibri"/>
                <a:cs typeface="Calibri"/>
              </a:rPr>
              <a:t>T</a:t>
            </a:r>
            <a:r>
              <a:rPr sz="1600" b="1" spc="-13" dirty="0">
                <a:latin typeface="Calibri"/>
                <a:cs typeface="Calibri"/>
              </a:rPr>
              <a:t>E</a:t>
            </a:r>
            <a:r>
              <a:rPr sz="1600" b="1" spc="3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3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/</a:t>
            </a:r>
            <a:r>
              <a:rPr sz="1600" b="1" spc="-3" dirty="0">
                <a:latin typeface="Calibri"/>
                <a:cs typeface="Calibri"/>
              </a:rPr>
              <a:t>PEN</a:t>
            </a:r>
            <a:r>
              <a:rPr sz="1600" b="1" spc="-7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3" dirty="0">
                <a:latin typeface="Calibri"/>
                <a:cs typeface="Calibri"/>
              </a:rPr>
              <a:t>M</a:t>
            </a:r>
            <a:r>
              <a:rPr sz="1600" b="1" spc="-20" dirty="0">
                <a:latin typeface="Calibri"/>
                <a:cs typeface="Calibri"/>
              </a:rPr>
              <a:t>B</a:t>
            </a:r>
            <a:r>
              <a:rPr sz="1600" b="1" spc="3" dirty="0">
                <a:latin typeface="Calibri"/>
                <a:cs typeface="Calibri"/>
              </a:rPr>
              <a:t>A</a:t>
            </a:r>
            <a:r>
              <a:rPr sz="1600" b="1" spc="-3" dirty="0">
                <a:latin typeface="Calibri"/>
                <a:cs typeface="Calibri"/>
              </a:rPr>
              <a:t>N</a:t>
            </a:r>
            <a:r>
              <a:rPr sz="1600" b="1" spc="-7" dirty="0">
                <a:latin typeface="Calibri"/>
                <a:cs typeface="Calibri"/>
              </a:rPr>
              <a:t>G</a:t>
            </a:r>
            <a:r>
              <a:rPr sz="1600" b="1" spc="3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N  </a:t>
            </a:r>
            <a:r>
              <a:rPr sz="1600" b="1" spc="-7" dirty="0">
                <a:latin typeface="Calibri"/>
                <a:cs typeface="Calibri"/>
              </a:rPr>
              <a:t>DARI</a:t>
            </a:r>
            <a:r>
              <a:rPr sz="1600" b="1" spc="-26" dirty="0">
                <a:latin typeface="Calibri"/>
                <a:cs typeface="Calibri"/>
              </a:rPr>
              <a:t> </a:t>
            </a:r>
            <a:r>
              <a:rPr sz="1600" b="1" spc="-3" dirty="0">
                <a:latin typeface="Calibri"/>
                <a:cs typeface="Calibri"/>
              </a:rPr>
              <a:t>CONFERENCE</a:t>
            </a:r>
            <a:endParaRPr sz="1600" dirty="0">
              <a:latin typeface="Calibri"/>
              <a:cs typeface="Calibri"/>
            </a:endParaRPr>
          </a:p>
          <a:p>
            <a:pPr marL="10000" marR="5417" indent="-417" algn="ctr"/>
            <a:r>
              <a:rPr sz="1600" b="1" spc="-13" dirty="0">
                <a:latin typeface="Calibri"/>
                <a:cs typeface="Calibri"/>
              </a:rPr>
              <a:t>(PALING </a:t>
            </a:r>
            <a:r>
              <a:rPr sz="1600" b="1" dirty="0">
                <a:latin typeface="Calibri"/>
                <a:cs typeface="Calibri"/>
              </a:rPr>
              <a:t>SEDIKIT </a:t>
            </a:r>
            <a:r>
              <a:rPr sz="1600" b="1" spc="-23" dirty="0">
                <a:latin typeface="Calibri"/>
                <a:cs typeface="Calibri"/>
              </a:rPr>
              <a:t>TERDAPAT  </a:t>
            </a:r>
            <a:r>
              <a:rPr sz="1600" b="1" spc="-3" dirty="0">
                <a:latin typeface="Calibri"/>
                <a:cs typeface="Calibri"/>
              </a:rPr>
              <a:t>KETERBARUAN </a:t>
            </a:r>
            <a:r>
              <a:rPr sz="1600" b="1" dirty="0">
                <a:latin typeface="Calibri"/>
                <a:cs typeface="Calibri"/>
              </a:rPr>
              <a:t>50% </a:t>
            </a:r>
            <a:r>
              <a:rPr sz="1600" b="1" spc="-7" dirty="0">
                <a:latin typeface="Calibri"/>
                <a:cs typeface="Calibri"/>
              </a:rPr>
              <a:t>DARI  </a:t>
            </a:r>
            <a:r>
              <a:rPr sz="1600" b="1" spc="-3" dirty="0">
                <a:latin typeface="Calibri"/>
                <a:cs typeface="Calibri"/>
              </a:rPr>
              <a:t>CONFERENCE), </a:t>
            </a:r>
            <a:r>
              <a:rPr sz="1600" b="1" spc="-16" dirty="0">
                <a:latin typeface="Calibri"/>
                <a:cs typeface="Calibri"/>
              </a:rPr>
              <a:t>TETAPI  </a:t>
            </a:r>
            <a:r>
              <a:rPr sz="1600" b="1" spc="-3" dirty="0">
                <a:latin typeface="Calibri"/>
                <a:cs typeface="Calibri"/>
              </a:rPr>
              <a:t>TIDAK </a:t>
            </a:r>
            <a:r>
              <a:rPr sz="1600" b="1" spc="-39" dirty="0">
                <a:latin typeface="Calibri"/>
                <a:cs typeface="Calibri"/>
              </a:rPr>
              <a:t>DAPAT </a:t>
            </a:r>
            <a:r>
              <a:rPr sz="1600" b="1" spc="-7" dirty="0">
                <a:latin typeface="Calibri"/>
                <a:cs typeface="Calibri"/>
              </a:rPr>
              <a:t>SEBAGAI  </a:t>
            </a:r>
            <a:r>
              <a:rPr sz="1600" b="1" dirty="0">
                <a:latin typeface="Calibri"/>
                <a:cs typeface="Calibri"/>
              </a:rPr>
              <a:t>PEMENUHAN KARIL</a:t>
            </a:r>
            <a:r>
              <a:rPr sz="1600" b="1" spc="-66" dirty="0">
                <a:latin typeface="Calibri"/>
                <a:cs typeface="Calibri"/>
              </a:rPr>
              <a:t> </a:t>
            </a:r>
            <a:r>
              <a:rPr sz="1600" b="1" spc="-36" dirty="0">
                <a:latin typeface="Calibri"/>
                <a:cs typeface="Calibri"/>
              </a:rPr>
              <a:t>SYARAT  </a:t>
            </a:r>
            <a:r>
              <a:rPr sz="1600" b="1" dirty="0">
                <a:latin typeface="Calibri"/>
                <a:cs typeface="Calibri"/>
              </a:rPr>
              <a:t>KHUSUS,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3"/>
              </a:spcBef>
            </a:pPr>
            <a:r>
              <a:rPr sz="1600" b="1" dirty="0">
                <a:latin typeface="Calibri"/>
                <a:cs typeface="Calibri"/>
              </a:rPr>
              <a:t>TERMASUK </a:t>
            </a:r>
            <a:r>
              <a:rPr sz="1600" b="1" spc="-13" dirty="0">
                <a:latin typeface="Calibri"/>
                <a:cs typeface="Calibri"/>
              </a:rPr>
              <a:t>TERBITAN</a:t>
            </a:r>
            <a:r>
              <a:rPr sz="1600" b="1" spc="-69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EDISI</a:t>
            </a:r>
            <a:endParaRPr sz="1600" dirty="0">
              <a:latin typeface="Calibri"/>
              <a:cs typeface="Calibri"/>
            </a:endParaRPr>
          </a:p>
          <a:p>
            <a:pPr marL="417" algn="ctr">
              <a:spcBef>
                <a:spcPts val="3"/>
              </a:spcBef>
            </a:pPr>
            <a:r>
              <a:rPr sz="1600" b="1" spc="-3" dirty="0">
                <a:latin typeface="Calibri"/>
                <a:cs typeface="Calibri"/>
              </a:rPr>
              <a:t>SPESIAL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11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10000"/>
            <a:ext cx="9072563" cy="970728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2280"/>
                </a:moveTo>
                <a:lnTo>
                  <a:pt x="12192000" y="462280"/>
                </a:lnTo>
                <a:lnTo>
                  <a:pt x="12192000" y="0"/>
                </a:lnTo>
                <a:lnTo>
                  <a:pt x="0" y="0"/>
                </a:lnTo>
                <a:lnTo>
                  <a:pt x="0" y="4622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" y="346307"/>
            <a:ext cx="9072562" cy="377747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400" b="1" spc="-3" dirty="0">
                <a:solidFill>
                  <a:srgbClr val="000000"/>
                </a:solidFill>
              </a:rPr>
              <a:t>❻</a:t>
            </a:r>
            <a:r>
              <a:rPr sz="2400" b="1" spc="-3" dirty="0">
                <a:solidFill>
                  <a:srgbClr val="000000"/>
                </a:solidFill>
                <a:latin typeface="Arial Narrow"/>
                <a:cs typeface="Arial Narrow"/>
              </a:rPr>
              <a:t>.5. </a:t>
            </a:r>
            <a:r>
              <a:rPr sz="2400" b="1" dirty="0">
                <a:solidFill>
                  <a:srgbClr val="000000"/>
                </a:solidFill>
                <a:latin typeface="Arial Narrow"/>
                <a:cs typeface="Arial Narrow"/>
              </a:rPr>
              <a:t>MEMPERTEGAS </a:t>
            </a:r>
            <a:r>
              <a:rPr sz="2400" b="1" spc="-30" dirty="0">
                <a:solidFill>
                  <a:srgbClr val="000000"/>
                </a:solidFill>
                <a:latin typeface="Arial Narrow"/>
                <a:cs typeface="Arial Narrow"/>
              </a:rPr>
              <a:t>YANG </a:t>
            </a:r>
            <a:r>
              <a:rPr sz="2400" b="1" dirty="0">
                <a:solidFill>
                  <a:srgbClr val="000000"/>
                </a:solidFill>
                <a:latin typeface="Arial Narrow"/>
                <a:cs typeface="Arial Narrow"/>
              </a:rPr>
              <a:t>ABU-ABU </a:t>
            </a:r>
            <a:r>
              <a:rPr sz="2400" b="1" spc="-3" dirty="0">
                <a:solidFill>
                  <a:srgbClr val="000000"/>
                </a:solidFill>
                <a:latin typeface="Arial Narrow"/>
                <a:cs typeface="Arial Narrow"/>
              </a:rPr>
              <a:t>(CHIEF </a:t>
            </a:r>
            <a:r>
              <a:rPr sz="2400" b="1" dirty="0">
                <a:solidFill>
                  <a:srgbClr val="000000"/>
                </a:solidFill>
                <a:latin typeface="Arial Narrow"/>
                <a:cs typeface="Arial Narrow"/>
              </a:rPr>
              <a:t>&amp; </a:t>
            </a:r>
            <a:r>
              <a:rPr sz="2400" b="1" spc="-7" dirty="0">
                <a:solidFill>
                  <a:srgbClr val="000000"/>
                </a:solidFill>
                <a:latin typeface="Arial Narrow"/>
                <a:cs typeface="Arial Narrow"/>
              </a:rPr>
              <a:t>EDITOR</a:t>
            </a:r>
            <a:r>
              <a:rPr sz="2400" b="1" spc="-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400" b="1" spc="-3" dirty="0">
                <a:solidFill>
                  <a:srgbClr val="000000"/>
                </a:solidFill>
                <a:latin typeface="Arial Narrow"/>
                <a:cs typeface="Arial Narrow"/>
              </a:rPr>
              <a:t>JURNAL)</a:t>
            </a:r>
          </a:p>
        </p:txBody>
      </p:sp>
      <p:sp>
        <p:nvSpPr>
          <p:cNvPr id="4" name="object 4"/>
          <p:cNvSpPr/>
          <p:nvPr/>
        </p:nvSpPr>
        <p:spPr>
          <a:xfrm>
            <a:off x="1905" y="5968141"/>
            <a:ext cx="9072563" cy="773227"/>
          </a:xfrm>
          <a:custGeom>
            <a:avLst/>
            <a:gdLst/>
            <a:ahLst/>
            <a:cxnLst/>
            <a:rect l="l" t="t" r="r" b="b"/>
            <a:pathLst>
              <a:path w="12192000" h="462279">
                <a:moveTo>
                  <a:pt x="0" y="462280"/>
                </a:moveTo>
                <a:lnTo>
                  <a:pt x="12192000" y="462280"/>
                </a:lnTo>
                <a:lnTo>
                  <a:pt x="12192000" y="0"/>
                </a:lnTo>
                <a:lnTo>
                  <a:pt x="0" y="0"/>
                </a:lnTo>
                <a:lnTo>
                  <a:pt x="0" y="46228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1726" y="6198699"/>
            <a:ext cx="8208169" cy="285414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b="1" spc="-3" dirty="0">
                <a:solidFill>
                  <a:srgbClr val="FFFFFF"/>
                </a:solidFill>
                <a:latin typeface="Calibri"/>
                <a:cs typeface="Calibri"/>
              </a:rPr>
              <a:t>❻.5. </a:t>
            </a:r>
            <a:r>
              <a:rPr b="1" spc="-7" dirty="0">
                <a:solidFill>
                  <a:srgbClr val="FFFFFF"/>
                </a:solidFill>
                <a:latin typeface="Calibri"/>
                <a:cs typeface="Calibri"/>
              </a:rPr>
              <a:t>PENGAKUAN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KARIL </a:t>
            </a:r>
            <a:r>
              <a:rPr b="1" spc="-46" dirty="0">
                <a:solidFill>
                  <a:srgbClr val="FFFFFF"/>
                </a:solidFill>
                <a:latin typeface="Calibri"/>
                <a:cs typeface="Calibri"/>
              </a:rPr>
              <a:t>SYARAT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KHUSUS </a:t>
            </a:r>
            <a:r>
              <a:rPr b="1" spc="-3" dirty="0">
                <a:solidFill>
                  <a:srgbClr val="FFFFFF"/>
                </a:solidFill>
                <a:latin typeface="Calibri"/>
                <a:cs typeface="Calibri"/>
              </a:rPr>
              <a:t>UNTUK </a:t>
            </a: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CHIEF </a:t>
            </a:r>
            <a:r>
              <a:rPr b="1" i="1" spc="-7" dirty="0">
                <a:solidFill>
                  <a:srgbClr val="FFFFFF"/>
                </a:solidFill>
                <a:latin typeface="Calibri"/>
                <a:cs typeface="Calibri"/>
              </a:rPr>
              <a:t>EDITOR </a:t>
            </a:r>
            <a:r>
              <a:rPr b="1" spc="-69" dirty="0">
                <a:solidFill>
                  <a:srgbClr val="FFFFFF"/>
                </a:solidFill>
                <a:latin typeface="Calibri"/>
                <a:cs typeface="Calibri"/>
              </a:rPr>
              <a:t>ATAU </a:t>
            </a:r>
            <a:r>
              <a:rPr b="1" i="1" spc="-7" dirty="0">
                <a:solidFill>
                  <a:srgbClr val="FFFFFF"/>
                </a:solidFill>
                <a:latin typeface="Calibri"/>
                <a:cs typeface="Calibri"/>
              </a:rPr>
              <a:t>EDITOR</a:t>
            </a:r>
            <a:r>
              <a:rPr b="1" i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3" dirty="0">
                <a:solidFill>
                  <a:srgbClr val="FFFFFF"/>
                </a:solidFill>
                <a:latin typeface="Calibri"/>
                <a:cs typeface="Calibri"/>
              </a:rPr>
              <a:t>JURNAL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215" y="1052736"/>
            <a:ext cx="8772861" cy="4290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8873" y="2060848"/>
            <a:ext cx="2855595" cy="496917"/>
          </a:xfrm>
          <a:custGeom>
            <a:avLst/>
            <a:gdLst/>
            <a:ahLst/>
            <a:cxnLst/>
            <a:rect l="l" t="t" r="r" b="b"/>
            <a:pathLst>
              <a:path w="3807459" h="627380">
                <a:moveTo>
                  <a:pt x="0" y="104521"/>
                </a:moveTo>
                <a:lnTo>
                  <a:pt x="8223" y="63865"/>
                </a:lnTo>
                <a:lnTo>
                  <a:pt x="30638" y="30638"/>
                </a:lnTo>
                <a:lnTo>
                  <a:pt x="63865" y="8223"/>
                </a:lnTo>
                <a:lnTo>
                  <a:pt x="104521" y="0"/>
                </a:lnTo>
                <a:lnTo>
                  <a:pt x="3702939" y="0"/>
                </a:lnTo>
                <a:lnTo>
                  <a:pt x="3743594" y="8223"/>
                </a:lnTo>
                <a:lnTo>
                  <a:pt x="3776821" y="30638"/>
                </a:lnTo>
                <a:lnTo>
                  <a:pt x="3799236" y="63865"/>
                </a:lnTo>
                <a:lnTo>
                  <a:pt x="3807460" y="104521"/>
                </a:lnTo>
                <a:lnTo>
                  <a:pt x="3807460" y="522859"/>
                </a:lnTo>
                <a:lnTo>
                  <a:pt x="3799236" y="563514"/>
                </a:lnTo>
                <a:lnTo>
                  <a:pt x="3776821" y="596741"/>
                </a:lnTo>
                <a:lnTo>
                  <a:pt x="3743594" y="619156"/>
                </a:lnTo>
                <a:lnTo>
                  <a:pt x="3702939" y="627380"/>
                </a:lnTo>
                <a:lnTo>
                  <a:pt x="104521" y="627380"/>
                </a:lnTo>
                <a:lnTo>
                  <a:pt x="63865" y="619156"/>
                </a:lnTo>
                <a:lnTo>
                  <a:pt x="30638" y="596741"/>
                </a:lnTo>
                <a:lnTo>
                  <a:pt x="8223" y="563514"/>
                </a:lnTo>
                <a:lnTo>
                  <a:pt x="0" y="522859"/>
                </a:lnTo>
                <a:lnTo>
                  <a:pt x="0" y="104521"/>
                </a:lnTo>
                <a:close/>
              </a:path>
            </a:pathLst>
          </a:custGeom>
          <a:ln w="58419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3977" y="3717032"/>
            <a:ext cx="3867150" cy="424909"/>
          </a:xfrm>
          <a:custGeom>
            <a:avLst/>
            <a:gdLst/>
            <a:ahLst/>
            <a:cxnLst/>
            <a:rect l="l" t="t" r="r" b="b"/>
            <a:pathLst>
              <a:path w="5156200" h="627379">
                <a:moveTo>
                  <a:pt x="0" y="104520"/>
                </a:moveTo>
                <a:lnTo>
                  <a:pt x="8223" y="63865"/>
                </a:lnTo>
                <a:lnTo>
                  <a:pt x="30638" y="30638"/>
                </a:lnTo>
                <a:lnTo>
                  <a:pt x="63865" y="8223"/>
                </a:lnTo>
                <a:lnTo>
                  <a:pt x="104521" y="0"/>
                </a:lnTo>
                <a:lnTo>
                  <a:pt x="5051679" y="0"/>
                </a:lnTo>
                <a:lnTo>
                  <a:pt x="5092334" y="8223"/>
                </a:lnTo>
                <a:lnTo>
                  <a:pt x="5125561" y="30638"/>
                </a:lnTo>
                <a:lnTo>
                  <a:pt x="5147976" y="63865"/>
                </a:lnTo>
                <a:lnTo>
                  <a:pt x="5156200" y="104520"/>
                </a:lnTo>
                <a:lnTo>
                  <a:pt x="5156200" y="522858"/>
                </a:lnTo>
                <a:lnTo>
                  <a:pt x="5147976" y="563514"/>
                </a:lnTo>
                <a:lnTo>
                  <a:pt x="5125561" y="596741"/>
                </a:lnTo>
                <a:lnTo>
                  <a:pt x="5092334" y="619156"/>
                </a:lnTo>
                <a:lnTo>
                  <a:pt x="5051679" y="627379"/>
                </a:lnTo>
                <a:lnTo>
                  <a:pt x="104521" y="627379"/>
                </a:lnTo>
                <a:lnTo>
                  <a:pt x="63865" y="619156"/>
                </a:lnTo>
                <a:lnTo>
                  <a:pt x="30638" y="596741"/>
                </a:lnTo>
                <a:lnTo>
                  <a:pt x="8223" y="563514"/>
                </a:lnTo>
                <a:lnTo>
                  <a:pt x="0" y="522858"/>
                </a:lnTo>
                <a:lnTo>
                  <a:pt x="0" y="104520"/>
                </a:lnTo>
                <a:close/>
              </a:path>
            </a:pathLst>
          </a:custGeom>
          <a:ln w="58419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496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6" y="1195283"/>
            <a:ext cx="8703120" cy="432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10001"/>
            <a:ext cx="9142095" cy="970727"/>
          </a:xfrm>
          <a:custGeom>
            <a:avLst/>
            <a:gdLst/>
            <a:ahLst/>
            <a:cxnLst/>
            <a:rect l="l" t="t" r="r" b="b"/>
            <a:pathLst>
              <a:path w="12192000" h="833119">
                <a:moveTo>
                  <a:pt x="0" y="833120"/>
                </a:moveTo>
                <a:lnTo>
                  <a:pt x="12192000" y="833120"/>
                </a:lnTo>
                <a:lnTo>
                  <a:pt x="12192000" y="0"/>
                </a:lnTo>
                <a:lnTo>
                  <a:pt x="0" y="0"/>
                </a:lnTo>
                <a:lnTo>
                  <a:pt x="0" y="83312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504" y="127911"/>
            <a:ext cx="8928991" cy="63679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000" b="1" spc="-7" dirty="0">
                <a:solidFill>
                  <a:srgbClr val="FFFF00"/>
                </a:solidFill>
                <a:latin typeface="Calibri"/>
                <a:cs typeface="Calibri"/>
              </a:rPr>
              <a:t>❻</a:t>
            </a:r>
            <a:r>
              <a:rPr sz="2000" b="1" spc="-7" dirty="0">
                <a:solidFill>
                  <a:srgbClr val="FFFF00"/>
                </a:solidFill>
                <a:latin typeface="Arial Narrow"/>
                <a:cs typeface="Arial Narrow"/>
              </a:rPr>
              <a:t>.8.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MEMPERTEGAS </a:t>
            </a:r>
            <a:r>
              <a:rPr sz="2000" b="1" spc="-30" dirty="0">
                <a:solidFill>
                  <a:srgbClr val="FFFF00"/>
                </a:solidFill>
                <a:latin typeface="Arial Narrow"/>
                <a:cs typeface="Arial Narrow"/>
              </a:rPr>
              <a:t>YANG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ABU-ABU (TEST </a:t>
            </a:r>
            <a:r>
              <a:rPr sz="2000" b="1" spc="-13" dirty="0">
                <a:solidFill>
                  <a:srgbClr val="FFFF00"/>
                </a:solidFill>
                <a:latin typeface="Arial Narrow"/>
                <a:cs typeface="Arial Narrow"/>
              </a:rPr>
              <a:t>KEMIRIPAN WAJIB</a:t>
            </a:r>
            <a:r>
              <a:rPr sz="2000" b="1" spc="-16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UTK</a:t>
            </a:r>
            <a:endParaRPr sz="2000" dirty="0">
              <a:solidFill>
                <a:srgbClr val="FFFF00"/>
              </a:solidFill>
              <a:latin typeface="Arial Narrow"/>
              <a:cs typeface="Arial Narrow"/>
            </a:endParaRPr>
          </a:p>
          <a:p>
            <a:pPr marL="106672">
              <a:spcBef>
                <a:spcPts val="69"/>
              </a:spcBef>
            </a:pPr>
            <a:r>
              <a:rPr sz="2000" b="1" spc="-3" dirty="0">
                <a:solidFill>
                  <a:srgbClr val="FFFF00"/>
                </a:solidFill>
                <a:latin typeface="Arial Narrow"/>
                <a:cs typeface="Arial Narrow"/>
              </a:rPr>
              <a:t>INTERNASIONAL/INTERNASIONAL 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BEREPUTASI: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BUKU, </a:t>
            </a:r>
            <a:r>
              <a:rPr sz="2000" b="1" spc="-3" dirty="0">
                <a:solidFill>
                  <a:srgbClr val="FFFF00"/>
                </a:solidFill>
                <a:latin typeface="Arial Narrow"/>
                <a:cs typeface="Arial Narrow"/>
              </a:rPr>
              <a:t>JURNAL, PROSIDING,</a:t>
            </a:r>
            <a:r>
              <a:rPr sz="2000" b="1" spc="92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spc="3" dirty="0">
                <a:solidFill>
                  <a:srgbClr val="FFFF00"/>
                </a:solidFill>
                <a:latin typeface="Arial Narrow"/>
                <a:cs typeface="Arial Narrow"/>
              </a:rPr>
              <a:t>HKI)</a:t>
            </a:r>
            <a:endParaRPr sz="20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" y="5517232"/>
            <a:ext cx="9144000" cy="691218"/>
          </a:xfrm>
          <a:custGeom>
            <a:avLst/>
            <a:gdLst/>
            <a:ahLst/>
            <a:cxnLst/>
            <a:rect l="l" t="t" r="r" b="b"/>
            <a:pathLst>
              <a:path w="12189460" h="454659">
                <a:moveTo>
                  <a:pt x="12189460" y="0"/>
                </a:moveTo>
                <a:lnTo>
                  <a:pt x="0" y="0"/>
                </a:lnTo>
                <a:lnTo>
                  <a:pt x="0" y="454658"/>
                </a:lnTo>
                <a:lnTo>
                  <a:pt x="12189460" y="454658"/>
                </a:lnTo>
                <a:lnTo>
                  <a:pt x="1218946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80244" y="5643541"/>
            <a:ext cx="3972075" cy="377747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400" b="1" spc="-3" dirty="0">
                <a:solidFill>
                  <a:srgbClr val="FFFFFF"/>
                </a:solidFill>
                <a:latin typeface="Calibri"/>
                <a:cs typeface="Calibri"/>
              </a:rPr>
              <a:t>❻.8.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400" b="1" spc="-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KEMIRIPAN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926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2060"/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Jafung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Ijazah</a:t>
            </a:r>
            <a:r>
              <a:rPr lang="en-US" b="1" dirty="0" smtClean="0">
                <a:solidFill>
                  <a:srgbClr val="FFFF00"/>
                </a:solidFill>
              </a:rPr>
              <a:t> S3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Reakreditasi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Reakreditasi</a:t>
            </a:r>
            <a:r>
              <a:rPr lang="en-US" dirty="0" smtClean="0"/>
              <a:t> Prodi : </a:t>
            </a:r>
          </a:p>
          <a:p>
            <a:r>
              <a:rPr lang="en-US" dirty="0" smtClean="0"/>
              <a:t>BAN PT : ISK </a:t>
            </a:r>
            <a:r>
              <a:rPr lang="en-US" dirty="0" err="1" smtClean="0"/>
              <a:t>dan</a:t>
            </a:r>
            <a:r>
              <a:rPr lang="en-US" dirty="0" smtClean="0"/>
              <a:t> IPEPA</a:t>
            </a:r>
            <a:endParaRPr lang="en-US" dirty="0"/>
          </a:p>
          <a:p>
            <a:r>
              <a:rPr lang="en-US" dirty="0" smtClean="0"/>
              <a:t>LAM :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LAM</a:t>
            </a:r>
          </a:p>
          <a:p>
            <a:r>
              <a:rPr lang="en-US" dirty="0" smtClean="0"/>
              <a:t>Ada 9 </a:t>
            </a:r>
            <a:r>
              <a:rPr lang="en-US" dirty="0" err="1" smtClean="0"/>
              <a:t>kreteria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Reakreditasi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BAN PT</a:t>
            </a:r>
          </a:p>
          <a:p>
            <a:r>
              <a:rPr lang="en-US" dirty="0" smtClean="0"/>
              <a:t>Ada 9 </a:t>
            </a:r>
            <a:r>
              <a:rPr lang="en-US" dirty="0" err="1" smtClean="0"/>
              <a:t>kreteria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9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Apa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saja</a:t>
            </a:r>
            <a:r>
              <a:rPr lang="en-US" sz="2800" b="1" dirty="0" smtClean="0">
                <a:solidFill>
                  <a:srgbClr val="FFFF00"/>
                </a:solidFill>
              </a:rPr>
              <a:t> 9 </a:t>
            </a:r>
            <a:r>
              <a:rPr lang="en-US" sz="2800" b="1" dirty="0" err="1" smtClean="0">
                <a:solidFill>
                  <a:srgbClr val="FFFF00"/>
                </a:solidFill>
              </a:rPr>
              <a:t>kreteria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itu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BAN PT No 1 TH 2022)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(MBR) </a:t>
            </a:r>
            <a:r>
              <a:rPr lang="en-US" dirty="0" err="1" smtClean="0"/>
              <a:t>dlm</a:t>
            </a:r>
            <a:r>
              <a:rPr lang="en-US" dirty="0" smtClean="0"/>
              <a:t> 5 </a:t>
            </a:r>
            <a:r>
              <a:rPr lang="en-US" dirty="0" err="1" smtClean="0"/>
              <a:t>th</a:t>
            </a:r>
            <a:r>
              <a:rPr lang="en-US" dirty="0" smtClean="0"/>
              <a:t>: </a:t>
            </a:r>
            <a:r>
              <a:rPr lang="en-US" dirty="0" err="1" smtClean="0"/>
              <a:t>Rerata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Jumlh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en-US" dirty="0" err="1" smtClean="0"/>
              <a:t>br</a:t>
            </a:r>
            <a:r>
              <a:rPr lang="en-US" dirty="0" smtClean="0"/>
              <a:t> (PMBR) </a:t>
            </a:r>
            <a:r>
              <a:rPr lang="en-US" dirty="0" err="1" smtClean="0"/>
              <a:t>kurang</a:t>
            </a:r>
            <a:r>
              <a:rPr lang="en-US" dirty="0" smtClean="0"/>
              <a:t> 30%</a:t>
            </a:r>
          </a:p>
          <a:p>
            <a:r>
              <a:rPr lang="en-US" dirty="0" err="1" smtClean="0"/>
              <a:t>Kecukupan</a:t>
            </a:r>
            <a:r>
              <a:rPr lang="en-US" dirty="0" smtClean="0"/>
              <a:t> </a:t>
            </a:r>
            <a:r>
              <a:rPr lang="en-US" dirty="0" err="1" smtClean="0"/>
              <a:t>Jumlh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Penghitung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 40(DPR)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NIDN </a:t>
            </a:r>
            <a:r>
              <a:rPr lang="en-US" dirty="0" err="1" smtClean="0"/>
              <a:t>dan</a:t>
            </a:r>
            <a:r>
              <a:rPr lang="en-US" dirty="0" smtClean="0"/>
              <a:t> NIDK: S1 &gt; 12</a:t>
            </a:r>
          </a:p>
          <a:p>
            <a:r>
              <a:rPr lang="en-US" dirty="0" err="1" smtClean="0"/>
              <a:t>Bts</a:t>
            </a:r>
            <a:r>
              <a:rPr lang="en-US" dirty="0" smtClean="0"/>
              <a:t> </a:t>
            </a:r>
            <a:r>
              <a:rPr lang="en-US" dirty="0" err="1" smtClean="0"/>
              <a:t>maks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TS (</a:t>
            </a:r>
            <a:r>
              <a:rPr lang="en-US" dirty="0" err="1" smtClean="0"/>
              <a:t>prosentase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&lt; 40%)</a:t>
            </a:r>
          </a:p>
          <a:p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Jumlh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en-US" dirty="0" err="1" smtClean="0"/>
              <a:t>terhdp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DT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NIDN </a:t>
            </a:r>
            <a:r>
              <a:rPr lang="en-US" dirty="0" err="1" smtClean="0"/>
              <a:t>dan</a:t>
            </a:r>
            <a:r>
              <a:rPr lang="en-US" dirty="0" smtClean="0"/>
              <a:t> NIDK (1 </a:t>
            </a:r>
            <a:r>
              <a:rPr lang="en-US" dirty="0"/>
              <a:t>:</a:t>
            </a:r>
            <a:r>
              <a:rPr lang="en-US" dirty="0" smtClean="0"/>
              <a:t> 40)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5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: &lt;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3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273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bergelar</a:t>
            </a:r>
            <a:r>
              <a:rPr lang="en-US" dirty="0" smtClean="0"/>
              <a:t> doctor/S3 : 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B &gt;15%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A &gt;25%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: % GB, LK </a:t>
            </a:r>
            <a:r>
              <a:rPr lang="en-US" dirty="0" err="1" smtClean="0"/>
              <a:t>dan</a:t>
            </a:r>
            <a:r>
              <a:rPr lang="en-US" dirty="0" smtClean="0"/>
              <a:t> L:</a:t>
            </a:r>
          </a:p>
          <a:p>
            <a:pPr marL="0" indent="0">
              <a:buNone/>
            </a:pPr>
            <a:r>
              <a:rPr lang="en-US" dirty="0" smtClean="0"/>
              <a:t>	Program S1 : </a:t>
            </a:r>
            <a:r>
              <a:rPr lang="en-US" dirty="0" err="1" smtClean="0"/>
              <a:t>Akreditsi</a:t>
            </a:r>
            <a:r>
              <a:rPr lang="en-US" dirty="0" smtClean="0"/>
              <a:t> A &gt; 30%</a:t>
            </a:r>
          </a:p>
          <a:p>
            <a:pPr marL="0" indent="0">
              <a:buNone/>
            </a:pPr>
            <a:r>
              <a:rPr lang="en-US" dirty="0" smtClean="0"/>
              <a:t>                      	   </a:t>
            </a:r>
            <a:r>
              <a:rPr lang="en-US" dirty="0" err="1" smtClean="0"/>
              <a:t>Akreditasi</a:t>
            </a:r>
            <a:r>
              <a:rPr lang="en-US" dirty="0" smtClean="0"/>
              <a:t> B&gt; 25%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Kelulusan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Keberhasilan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6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10000"/>
            <a:ext cx="9034591" cy="1186752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2280"/>
                </a:moveTo>
                <a:lnTo>
                  <a:pt x="12192000" y="462280"/>
                </a:lnTo>
                <a:lnTo>
                  <a:pt x="12192000" y="0"/>
                </a:lnTo>
                <a:lnTo>
                  <a:pt x="0" y="0"/>
                </a:lnTo>
                <a:lnTo>
                  <a:pt x="0" y="4622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" y="387537"/>
            <a:ext cx="8890575" cy="43930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sz="2800" b="1" spc="-13" dirty="0">
                <a:solidFill>
                  <a:srgbClr val="000000"/>
                </a:solidFill>
                <a:latin typeface="Arial Narrow"/>
                <a:cs typeface="Arial Narrow"/>
              </a:rPr>
              <a:t>PENUTUP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44" y="1484784"/>
            <a:ext cx="8136904" cy="3701313"/>
          </a:xfrm>
          <a:prstGeom prst="rect">
            <a:avLst/>
          </a:prstGeom>
        </p:spPr>
        <p:txBody>
          <a:bodyPr vert="horz" wrap="square" lIns="0" tIns="7917" rIns="0" bIns="0" rtlCol="0">
            <a:spAutoFit/>
          </a:bodyPr>
          <a:lstStyle/>
          <a:p>
            <a:pPr marL="351234" marR="3333" indent="-342900" algn="just">
              <a:buFont typeface="Wingdings" pitchFamily="2" charset="2"/>
              <a:buChar char="q"/>
            </a:pPr>
            <a:r>
              <a:rPr sz="2400" b="1" spc="-3" dirty="0" err="1">
                <a:latin typeface="Book Antiqua"/>
                <a:cs typeface="Book Antiqua"/>
              </a:rPr>
              <a:t>Jafung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memiliki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arti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penting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dan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urgen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bagi</a:t>
            </a:r>
            <a:r>
              <a:rPr sz="2400" b="1" spc="-3" dirty="0">
                <a:latin typeface="Book Antiqua"/>
                <a:cs typeface="Book Antiqua"/>
              </a:rPr>
              <a:t> </a:t>
            </a:r>
            <a:r>
              <a:rPr sz="2400" b="1" spc="-3" dirty="0" err="1">
                <a:latin typeface="Book Antiqua"/>
                <a:cs typeface="Book Antiqua"/>
              </a:rPr>
              <a:t>kampus</a:t>
            </a:r>
            <a:endParaRPr sz="2400" b="1" spc="-3" dirty="0">
              <a:latin typeface="Book Antiqua"/>
              <a:cs typeface="Book Antiqua"/>
            </a:endParaRPr>
          </a:p>
          <a:p>
            <a:pPr marL="351234" marR="3333" indent="-342900" algn="just">
              <a:buFont typeface="Wingdings" pitchFamily="2" charset="2"/>
              <a:buChar char="q"/>
            </a:pPr>
            <a:r>
              <a:rPr lang="id-ID" sz="2400" b="1" spc="-3" dirty="0">
                <a:latin typeface="Book Antiqua"/>
                <a:cs typeface="Book Antiqua"/>
              </a:rPr>
              <a:t>J</a:t>
            </a:r>
            <a:r>
              <a:rPr lang="x-none" sz="2400" b="1" spc="-3" dirty="0">
                <a:latin typeface="Book Antiqua"/>
                <a:cs typeface="Book Antiqua"/>
              </a:rPr>
              <a:t>afung menunjukkan tingkatan kompetensi SDM di kampus (AA sampai Profesor).</a:t>
            </a:r>
            <a:endParaRPr sz="2400" b="1" spc="-3" dirty="0">
              <a:latin typeface="Book Antiqua"/>
              <a:cs typeface="Book Antiqua"/>
            </a:endParaRPr>
          </a:p>
          <a:p>
            <a:pPr marL="351234" marR="3333" indent="-342900" algn="just">
              <a:buFont typeface="Wingdings" pitchFamily="2" charset="2"/>
              <a:buChar char="q"/>
            </a:pPr>
            <a:r>
              <a:rPr lang="en-US" sz="2400" b="1" spc="-3" dirty="0" err="1" smtClean="0">
                <a:latin typeface="Book Antiqua"/>
                <a:cs typeface="Book Antiqua"/>
              </a:rPr>
              <a:t>Jafung</a:t>
            </a:r>
            <a:r>
              <a:rPr lang="en-US" sz="2400" b="1" spc="-3" dirty="0" smtClean="0">
                <a:latin typeface="Book Antiqua"/>
                <a:cs typeface="Book Antiqua"/>
              </a:rPr>
              <a:t> </a:t>
            </a:r>
            <a:r>
              <a:rPr lang="en-US" sz="2400" b="1" spc="-3" dirty="0" err="1" smtClean="0">
                <a:latin typeface="Book Antiqua"/>
                <a:cs typeface="Book Antiqua"/>
              </a:rPr>
              <a:t>sbg</a:t>
            </a:r>
            <a:r>
              <a:rPr lang="en-US" sz="2400" b="1" spc="-3" dirty="0" smtClean="0">
                <a:latin typeface="Book Antiqua"/>
                <a:cs typeface="Book Antiqua"/>
              </a:rPr>
              <a:t> </a:t>
            </a:r>
            <a:r>
              <a:rPr lang="en-US" sz="2400" b="1" spc="-3" dirty="0" err="1" smtClean="0">
                <a:latin typeface="Book Antiqua"/>
                <a:cs typeface="Book Antiqua"/>
              </a:rPr>
              <a:t>syarat</a:t>
            </a:r>
            <a:r>
              <a:rPr lang="en-US" sz="2400" b="1" spc="-3" dirty="0" smtClean="0">
                <a:latin typeface="Book Antiqua"/>
                <a:cs typeface="Book Antiqua"/>
              </a:rPr>
              <a:t>: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</a:t>
            </a:r>
            <a:r>
              <a:rPr lang="en-US" sz="2400" b="1" spc="-3" dirty="0" err="1" smtClean="0">
                <a:latin typeface="Book Antiqua"/>
                <a:cs typeface="Book Antiqua"/>
              </a:rPr>
              <a:t>Serdos</a:t>
            </a:r>
            <a:r>
              <a:rPr lang="en-US" sz="2400" b="1" spc="-3" dirty="0" smtClean="0">
                <a:latin typeface="Book Antiqua"/>
                <a:cs typeface="Book Antiqua"/>
              </a:rPr>
              <a:t>,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Dana </a:t>
            </a:r>
            <a:r>
              <a:rPr lang="en-US" sz="2400" b="1" spc="-3" dirty="0" err="1" smtClean="0">
                <a:latin typeface="Book Antiqua"/>
                <a:cs typeface="Book Antiqua"/>
              </a:rPr>
              <a:t>Riset</a:t>
            </a:r>
            <a:r>
              <a:rPr lang="en-US" sz="2400" b="1" spc="-3" dirty="0" smtClean="0">
                <a:latin typeface="Book Antiqua"/>
                <a:cs typeface="Book Antiqua"/>
              </a:rPr>
              <a:t> </a:t>
            </a:r>
            <a:r>
              <a:rPr lang="en-US" sz="2400" b="1" spc="-3" dirty="0" err="1" smtClean="0">
                <a:latin typeface="Book Antiqua"/>
                <a:cs typeface="Book Antiqua"/>
              </a:rPr>
              <a:t>Dikti</a:t>
            </a:r>
            <a:r>
              <a:rPr lang="en-US" sz="2400" b="1" spc="-3" dirty="0" smtClean="0">
                <a:latin typeface="Book Antiqua"/>
                <a:cs typeface="Book Antiqua"/>
              </a:rPr>
              <a:t>,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</a:t>
            </a:r>
            <a:r>
              <a:rPr lang="en-US" sz="2400" b="1" spc="-3" dirty="0" err="1" smtClean="0">
                <a:latin typeface="Book Antiqua"/>
                <a:cs typeface="Book Antiqua"/>
              </a:rPr>
              <a:t>Asesor</a:t>
            </a:r>
            <a:r>
              <a:rPr lang="en-US" sz="2400" b="1" spc="-3" dirty="0" smtClean="0">
                <a:latin typeface="Book Antiqua"/>
                <a:cs typeface="Book Antiqua"/>
              </a:rPr>
              <a:t> BKD,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</a:t>
            </a:r>
            <a:r>
              <a:rPr lang="en-US" sz="2400" b="1" spc="-3" dirty="0" err="1" smtClean="0">
                <a:latin typeface="Book Antiqua"/>
                <a:cs typeface="Book Antiqua"/>
              </a:rPr>
              <a:t>Asesor</a:t>
            </a:r>
            <a:r>
              <a:rPr lang="en-US" sz="2400" b="1" spc="-3" dirty="0" smtClean="0">
                <a:latin typeface="Book Antiqua"/>
                <a:cs typeface="Book Antiqua"/>
              </a:rPr>
              <a:t> </a:t>
            </a:r>
            <a:r>
              <a:rPr lang="en-US" sz="2400" b="1" spc="-3" dirty="0" err="1" smtClean="0">
                <a:latin typeface="Book Antiqua"/>
                <a:cs typeface="Book Antiqua"/>
              </a:rPr>
              <a:t>Riset</a:t>
            </a:r>
            <a:r>
              <a:rPr lang="en-US" sz="2400" b="1" spc="-3" dirty="0" smtClean="0">
                <a:latin typeface="Book Antiqua"/>
                <a:cs typeface="Book Antiqua"/>
              </a:rPr>
              <a:t>,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Tim PAK, </a:t>
            </a:r>
          </a:p>
          <a:p>
            <a:pPr marL="8334" marR="3333" algn="just"/>
            <a:r>
              <a:rPr lang="en-US" sz="2400" b="1" spc="-3" dirty="0" smtClean="0">
                <a:latin typeface="Book Antiqua"/>
                <a:cs typeface="Book Antiqua"/>
              </a:rPr>
              <a:t>	</a:t>
            </a:r>
            <a:r>
              <a:rPr lang="en-US" sz="2400" b="1" spc="-3" dirty="0" err="1" smtClean="0">
                <a:latin typeface="Book Antiqua"/>
                <a:cs typeface="Book Antiqua"/>
              </a:rPr>
              <a:t>Reakreditasi</a:t>
            </a:r>
            <a:r>
              <a:rPr lang="en-US" sz="2400" b="1" spc="-3" dirty="0" smtClean="0">
                <a:latin typeface="Book Antiqua"/>
                <a:cs typeface="Book Antiqua"/>
              </a:rPr>
              <a:t> Prodi </a:t>
            </a:r>
            <a:r>
              <a:rPr lang="en-US" sz="2400" b="1" spc="-3" dirty="0" err="1" smtClean="0">
                <a:latin typeface="Book Antiqua"/>
                <a:cs typeface="Book Antiqua"/>
              </a:rPr>
              <a:t>dan</a:t>
            </a:r>
            <a:r>
              <a:rPr lang="en-US" sz="2400" b="1" spc="-3" dirty="0" smtClean="0">
                <a:latin typeface="Book Antiqua"/>
                <a:cs typeface="Book Antiqua"/>
              </a:rPr>
              <a:t> </a:t>
            </a:r>
            <a:r>
              <a:rPr lang="en-US" sz="2400" b="1" spc="-3" dirty="0" err="1" smtClean="0">
                <a:latin typeface="Book Antiqua"/>
                <a:cs typeface="Book Antiqua"/>
              </a:rPr>
              <a:t>Institusi</a:t>
            </a:r>
            <a:endParaRPr sz="24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07197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/>
              <a:t>Jafung</a:t>
            </a:r>
            <a:r>
              <a:rPr lang="en-US" dirty="0" smtClean="0"/>
              <a:t>, </a:t>
            </a:r>
            <a:r>
              <a:rPr lang="en-US" dirty="0" err="1" smtClean="0"/>
              <a:t>Ijazah</a:t>
            </a:r>
            <a:r>
              <a:rPr lang="en-US" dirty="0" smtClean="0"/>
              <a:t> S3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Reakreditasi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Reakreditasi</a:t>
            </a:r>
            <a:r>
              <a:rPr lang="en-US" dirty="0" smtClean="0"/>
              <a:t> Prodi : </a:t>
            </a:r>
          </a:p>
          <a:p>
            <a:r>
              <a:rPr lang="en-US" dirty="0" smtClean="0"/>
              <a:t>BAN PT : ISK </a:t>
            </a:r>
            <a:r>
              <a:rPr lang="en-US" dirty="0" err="1" smtClean="0"/>
              <a:t>dan</a:t>
            </a:r>
            <a:r>
              <a:rPr lang="en-US" dirty="0" smtClean="0"/>
              <a:t> IPEPA</a:t>
            </a:r>
            <a:endParaRPr lang="en-US" dirty="0"/>
          </a:p>
          <a:p>
            <a:r>
              <a:rPr lang="en-US" dirty="0" smtClean="0"/>
              <a:t>LAM :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LAM</a:t>
            </a:r>
          </a:p>
          <a:p>
            <a:r>
              <a:rPr lang="en-US" dirty="0" smtClean="0"/>
              <a:t>Ada 9 </a:t>
            </a:r>
            <a:r>
              <a:rPr lang="en-US" dirty="0" err="1" smtClean="0"/>
              <a:t>kreteria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Reakreditasi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BAN PT</a:t>
            </a:r>
          </a:p>
          <a:p>
            <a:r>
              <a:rPr lang="en-US" dirty="0" smtClean="0"/>
              <a:t>Ada 9 </a:t>
            </a:r>
            <a:r>
              <a:rPr lang="en-US" dirty="0" err="1" smtClean="0"/>
              <a:t>kreteria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5913" y="5805264"/>
            <a:ext cx="8715024" cy="0"/>
          </a:xfrm>
          <a:prstGeom prst="line">
            <a:avLst/>
          </a:prstGeom>
          <a:ln w="9525" cap="rnd">
            <a:solidFill>
              <a:srgbClr val="EFEFE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14350" y="5715347"/>
            <a:ext cx="161925" cy="16192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658629" y="5715347"/>
            <a:ext cx="161925" cy="16192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802909" y="5715347"/>
            <a:ext cx="161925" cy="1619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015450" y="5720035"/>
            <a:ext cx="148838" cy="15723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4350" y="764704"/>
            <a:ext cx="811530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  <a:spcBef>
                <a:spcPct val="0"/>
              </a:spcBef>
            </a:pPr>
            <a:r>
              <a:rPr lang="en-US" sz="4463" dirty="0">
                <a:solidFill>
                  <a:srgbClr val="EFEFEF"/>
                </a:solidFill>
                <a:latin typeface="Aileron Heavy"/>
              </a:rPr>
              <a:t>JABATAN AKADEMIK DOSEN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4350" y="4029066"/>
            <a:ext cx="1682463" cy="1295050"/>
            <a:chOff x="0" y="0"/>
            <a:chExt cx="4486566" cy="34534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09400"/>
              <a:ext cx="4486566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Kesempatan</a:t>
              </a: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mengajukan</a:t>
              </a: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beasiswa</a:t>
              </a:r>
              <a:endParaRPr lang="en-US" dirty="0">
                <a:solidFill>
                  <a:srgbClr val="EFEFEF"/>
                </a:solidFill>
                <a:latin typeface="Aileron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4486566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750" dirty="0" err="1">
                  <a:solidFill>
                    <a:srgbClr val="FFFF00"/>
                  </a:solidFill>
                  <a:latin typeface="Aileron Heavy"/>
                </a:rPr>
                <a:t>Kualifikasi</a:t>
              </a:r>
              <a:r>
                <a:rPr lang="en-US" sz="1750" dirty="0">
                  <a:solidFill>
                    <a:srgbClr val="FFFF00"/>
                  </a:solidFill>
                  <a:latin typeface="Aileron Heavy"/>
                </a:rPr>
                <a:t> </a:t>
              </a:r>
              <a:r>
                <a:rPr lang="en-US" sz="1750" dirty="0" err="1">
                  <a:solidFill>
                    <a:srgbClr val="FFFF00"/>
                  </a:solidFill>
                  <a:latin typeface="Aileron Heavy"/>
                </a:rPr>
                <a:t>Akademik</a:t>
              </a:r>
              <a:endParaRPr lang="en-US" sz="1750" dirty="0">
                <a:solidFill>
                  <a:srgbClr val="FFFF00"/>
                </a:solidFill>
                <a:latin typeface="Aileron Heavy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02909" y="4029066"/>
            <a:ext cx="1682463" cy="859033"/>
            <a:chOff x="0" y="0"/>
            <a:chExt cx="4486566" cy="229075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709400"/>
              <a:ext cx="4486566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endParaRPr lang="en-US" sz="1200" dirty="0">
                <a:solidFill>
                  <a:srgbClr val="EFEFEF"/>
                </a:solidFill>
                <a:latin typeface="Aileron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4486566" cy="2154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endParaRPr lang="en-US" dirty="0" smtClean="0">
                <a:solidFill>
                  <a:srgbClr val="EFEFEF"/>
                </a:solidFill>
                <a:latin typeface="Aileron Heavy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dirty="0" err="1" smtClean="0">
                  <a:solidFill>
                    <a:srgbClr val="FFFF00"/>
                  </a:solidFill>
                  <a:latin typeface="Aileron Heavy"/>
                </a:rPr>
                <a:t>Sertifikasi</a:t>
              </a:r>
              <a:r>
                <a:rPr lang="en-US" dirty="0" smtClean="0">
                  <a:solidFill>
                    <a:srgbClr val="FFFF00"/>
                  </a:solidFill>
                  <a:latin typeface="Aileron Heavy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Aileron Heavy"/>
                </a:rPr>
                <a:t>Pendidik</a:t>
              </a:r>
              <a:endParaRPr lang="en-US" dirty="0">
                <a:solidFill>
                  <a:srgbClr val="FFFF00"/>
                </a:solidFill>
                <a:latin typeface="Aileron Heav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91679" y="4029066"/>
            <a:ext cx="1730376" cy="1269793"/>
            <a:chOff x="-127768" y="0"/>
            <a:chExt cx="4614334" cy="3386109"/>
          </a:xfrm>
        </p:grpSpPr>
        <p:sp>
          <p:nvSpPr>
            <p:cNvPr id="19" name="TextBox 19"/>
            <p:cNvSpPr txBox="1"/>
            <p:nvPr/>
          </p:nvSpPr>
          <p:spPr>
            <a:xfrm>
              <a:off x="-127768" y="1060689"/>
              <a:ext cx="4486566" cy="232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Program Dana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Hibah</a:t>
              </a: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dan</a:t>
              </a: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pelatihan</a:t>
              </a:r>
              <a:r>
                <a:rPr lang="en-US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dirty="0" err="1">
                  <a:solidFill>
                    <a:srgbClr val="EFEFEF"/>
                  </a:solidFill>
                  <a:latin typeface="Aileron Regular"/>
                </a:rPr>
                <a:t>kompetensi</a:t>
              </a:r>
              <a:endParaRPr lang="en-US" dirty="0">
                <a:solidFill>
                  <a:srgbClr val="EFEFEF"/>
                </a:solidFill>
                <a:latin typeface="Aileron Regula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4486566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750" dirty="0" err="1">
                  <a:solidFill>
                    <a:srgbClr val="FFFF00"/>
                  </a:solidFill>
                  <a:latin typeface="Aileron Heavy"/>
                </a:rPr>
                <a:t>Kompetensi</a:t>
              </a:r>
              <a:endParaRPr lang="en-US" sz="1750" dirty="0">
                <a:solidFill>
                  <a:srgbClr val="FFFF00"/>
                </a:solidFill>
                <a:latin typeface="Aileron Heavy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15450" y="4029066"/>
            <a:ext cx="1695163" cy="1374777"/>
            <a:chOff x="-33867" y="0"/>
            <a:chExt cx="4520433" cy="3666066"/>
          </a:xfrm>
        </p:grpSpPr>
        <p:sp>
          <p:nvSpPr>
            <p:cNvPr id="22" name="TextBox 22"/>
            <p:cNvSpPr txBox="1"/>
            <p:nvPr/>
          </p:nvSpPr>
          <p:spPr>
            <a:xfrm>
              <a:off x="-33867" y="759292"/>
              <a:ext cx="4486566" cy="2906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Tugas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,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tanggung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jawab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dan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wewenang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melaksanakan</a:t>
              </a:r>
              <a:r>
                <a:rPr lang="en-US" sz="16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1600" dirty="0" err="1">
                  <a:solidFill>
                    <a:srgbClr val="EFEFEF"/>
                  </a:solidFill>
                  <a:latin typeface="Aileron Regular"/>
                </a:rPr>
                <a:t>kegiatan</a:t>
              </a:r>
              <a:endParaRPr lang="en-US" sz="1600" dirty="0">
                <a:solidFill>
                  <a:srgbClr val="EFEFEF"/>
                </a:solidFill>
                <a:latin typeface="Aileron Regular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4486566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750" dirty="0">
                  <a:solidFill>
                    <a:srgbClr val="FFFF00"/>
                  </a:solidFill>
                  <a:latin typeface="Aileron Heavy"/>
                </a:rPr>
                <a:t>Tri Dharma PT</a:t>
              </a:r>
            </a:p>
          </p:txBody>
        </p:sp>
      </p:grpSp>
      <p:grpSp>
        <p:nvGrpSpPr>
          <p:cNvPr id="24" name="Group 18"/>
          <p:cNvGrpSpPr/>
          <p:nvPr/>
        </p:nvGrpSpPr>
        <p:grpSpPr>
          <a:xfrm>
            <a:off x="2411760" y="1811144"/>
            <a:ext cx="5040560" cy="1515254"/>
            <a:chOff x="0" y="-722566"/>
            <a:chExt cx="4486566" cy="2904442"/>
          </a:xfrm>
        </p:grpSpPr>
        <p:sp>
          <p:nvSpPr>
            <p:cNvPr id="25" name="TextBox 19"/>
            <p:cNvSpPr txBox="1"/>
            <p:nvPr/>
          </p:nvSpPr>
          <p:spPr>
            <a:xfrm>
              <a:off x="0" y="920741"/>
              <a:ext cx="4486566" cy="1261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Menjalankan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tugas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dan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fungsi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sebagai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dosen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,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bentuk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dukungan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bagi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kemajuan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Perguruan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Tinggi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dan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dunia</a:t>
              </a:r>
              <a:r>
                <a:rPr lang="en-US" sz="2000" dirty="0">
                  <a:solidFill>
                    <a:srgbClr val="EFEFEF"/>
                  </a:solidFill>
                  <a:latin typeface="Aileron Regular"/>
                </a:rPr>
                <a:t> </a:t>
              </a:r>
              <a:r>
                <a:rPr lang="en-US" sz="2000" dirty="0" err="1">
                  <a:solidFill>
                    <a:srgbClr val="EFEFEF"/>
                  </a:solidFill>
                  <a:latin typeface="Aileron Regular"/>
                </a:rPr>
                <a:t>pendidikan</a:t>
              </a:r>
              <a:endParaRPr lang="en-US" sz="2000" dirty="0">
                <a:solidFill>
                  <a:srgbClr val="EFEFEF"/>
                </a:solidFill>
                <a:latin typeface="Aileron Regular"/>
              </a:endParaRPr>
            </a:p>
          </p:txBody>
        </p:sp>
        <p:sp>
          <p:nvSpPr>
            <p:cNvPr id="26" name="TextBox 20"/>
            <p:cNvSpPr txBox="1"/>
            <p:nvPr/>
          </p:nvSpPr>
          <p:spPr>
            <a:xfrm>
              <a:off x="0" y="-722566"/>
              <a:ext cx="4486566" cy="10378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endParaRPr lang="en-US" sz="2400" dirty="0" smtClean="0">
                <a:solidFill>
                  <a:srgbClr val="EFEFEF"/>
                </a:solidFill>
                <a:latin typeface="Aileron Heavy"/>
              </a:endParaRPr>
            </a:p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2400" dirty="0" err="1" smtClean="0">
                  <a:solidFill>
                    <a:srgbClr val="FFFF00"/>
                  </a:solidFill>
                  <a:latin typeface="Aileron Heavy"/>
                </a:rPr>
                <a:t>Komitmen</a:t>
              </a:r>
              <a:r>
                <a:rPr lang="en-US" sz="2400" dirty="0" smtClean="0">
                  <a:solidFill>
                    <a:srgbClr val="FFFF00"/>
                  </a:solidFill>
                  <a:latin typeface="Aileron Heavy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Aileron Heavy"/>
                </a:rPr>
                <a:t>dan</a:t>
              </a:r>
              <a:r>
                <a:rPr lang="en-US" sz="2400" dirty="0">
                  <a:solidFill>
                    <a:srgbClr val="FFFF00"/>
                  </a:solidFill>
                  <a:latin typeface="Aileron Heavy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Aileron Heavy"/>
                </a:rPr>
                <a:t>Etika</a:t>
              </a:r>
              <a:r>
                <a:rPr lang="en-US" sz="2400" dirty="0">
                  <a:solidFill>
                    <a:srgbClr val="FFFF00"/>
                  </a:solidFill>
                  <a:latin typeface="Aileron Heavy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Aileron Heavy"/>
                </a:rPr>
                <a:t>Akademik</a:t>
              </a:r>
              <a:endParaRPr lang="en-US" sz="2400" dirty="0">
                <a:solidFill>
                  <a:srgbClr val="FFFF00"/>
                </a:solidFill>
                <a:latin typeface="Aileron Heavy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123728" y="1703326"/>
            <a:ext cx="5400600" cy="1830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 27"/>
          <p:cNvSpPr/>
          <p:nvPr/>
        </p:nvSpPr>
        <p:spPr>
          <a:xfrm>
            <a:off x="311815" y="3885101"/>
            <a:ext cx="1996961" cy="171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Rectangle 31"/>
          <p:cNvSpPr/>
          <p:nvPr/>
        </p:nvSpPr>
        <p:spPr>
          <a:xfrm>
            <a:off x="2488890" y="3894504"/>
            <a:ext cx="1996961" cy="170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Rectangle 32"/>
          <p:cNvSpPr/>
          <p:nvPr/>
        </p:nvSpPr>
        <p:spPr>
          <a:xfrm>
            <a:off x="4672757" y="3885100"/>
            <a:ext cx="1996961" cy="171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Rectangle 33"/>
          <p:cNvSpPr/>
          <p:nvPr/>
        </p:nvSpPr>
        <p:spPr>
          <a:xfrm>
            <a:off x="6945674" y="3885100"/>
            <a:ext cx="2088026" cy="171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882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0"/>
            <a:ext cx="91452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34948" y="993230"/>
            <a:ext cx="9109051" cy="54391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err="1"/>
              <a:t>Aturan</a:t>
            </a:r>
            <a:r>
              <a:rPr lang="en-US" sz="2400" b="1" dirty="0"/>
              <a:t> minimal yang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dipahami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/>
              <a:t>  </a:t>
            </a:r>
            <a:r>
              <a:rPr lang="en-US" sz="2400" b="1" dirty="0" err="1"/>
              <a:t>Menpan</a:t>
            </a:r>
            <a:r>
              <a:rPr lang="en-US" sz="2400" b="1" dirty="0"/>
              <a:t> No 17 </a:t>
            </a:r>
            <a:r>
              <a:rPr lang="en-US" sz="2400" b="1" dirty="0" smtClean="0"/>
              <a:t>JO No 46 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/>
              <a:t>2013 (AK JAD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/>
              <a:t>  SKB No 4 </a:t>
            </a:r>
            <a:r>
              <a:rPr lang="id-ID" sz="2400" b="1" dirty="0"/>
              <a:t>&amp;</a:t>
            </a:r>
            <a:r>
              <a:rPr lang="en-US" sz="2400" b="1" dirty="0"/>
              <a:t>24  </a:t>
            </a:r>
            <a:r>
              <a:rPr lang="en-US" sz="2400" b="1" dirty="0" err="1"/>
              <a:t>mendikbud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 </a:t>
            </a:r>
            <a:r>
              <a:rPr lang="en-US" sz="2400" b="1" dirty="0" err="1"/>
              <a:t>ka</a:t>
            </a:r>
            <a:r>
              <a:rPr lang="en-US" sz="2400" b="1" dirty="0"/>
              <a:t> BKN </a:t>
            </a:r>
            <a:r>
              <a:rPr lang="en-US" sz="2400" b="1" dirty="0" err="1"/>
              <a:t>ttg</a:t>
            </a:r>
            <a:r>
              <a:rPr lang="en-US" sz="2400" b="1" dirty="0"/>
              <a:t> JAD </a:t>
            </a:r>
            <a:r>
              <a:rPr lang="en-US" sz="2400" b="1" dirty="0" err="1"/>
              <a:t>dan</a:t>
            </a:r>
            <a:r>
              <a:rPr lang="en-US" sz="2400" b="1" dirty="0"/>
              <a:t> AK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/>
              <a:t>  </a:t>
            </a:r>
            <a:r>
              <a:rPr lang="en-US" sz="2400" b="1" dirty="0" err="1"/>
              <a:t>Mendikbud</a:t>
            </a:r>
            <a:r>
              <a:rPr lang="en-US" sz="2400" b="1" dirty="0"/>
              <a:t> No 92 </a:t>
            </a:r>
            <a:r>
              <a:rPr lang="en-US" sz="2400" b="1" dirty="0" err="1"/>
              <a:t>tahun</a:t>
            </a:r>
            <a:r>
              <a:rPr lang="en-US" sz="2400" b="1" dirty="0"/>
              <a:t> 2014 (</a:t>
            </a:r>
            <a:r>
              <a:rPr lang="en-US" sz="2400" b="1" dirty="0" err="1"/>
              <a:t>Juknis</a:t>
            </a:r>
            <a:r>
              <a:rPr lang="en-US" sz="2400" b="1" dirty="0" smtClean="0"/>
              <a:t>)</a:t>
            </a:r>
            <a:endParaRPr lang="id-ID" sz="24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id-ID" sz="2400" b="1" dirty="0">
                <a:solidFill>
                  <a:srgbClr val="0000FF"/>
                </a:solidFill>
              </a:rPr>
              <a:t>  PO PAK 2019 + </a:t>
            </a:r>
            <a:r>
              <a:rPr lang="id-ID" sz="2400" b="1" dirty="0" smtClean="0">
                <a:solidFill>
                  <a:srgbClr val="0000FF"/>
                </a:solidFill>
              </a:rPr>
              <a:t>Revisinya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SE </a:t>
            </a:r>
            <a:r>
              <a:rPr lang="en-US" sz="2400" b="1" dirty="0" err="1" smtClean="0">
                <a:solidFill>
                  <a:srgbClr val="0000FF"/>
                </a:solidFill>
              </a:rPr>
              <a:t>Ditjendikti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Riset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Teknologi</a:t>
            </a:r>
            <a:r>
              <a:rPr lang="en-US" sz="2400" b="1" dirty="0" smtClean="0">
                <a:solidFill>
                  <a:srgbClr val="0000FF"/>
                </a:solidFill>
              </a:rPr>
              <a:t> No: 0403/E.F4/KK.00/2022 </a:t>
            </a:r>
            <a:r>
              <a:rPr lang="en-US" sz="2400" b="1" dirty="0" err="1" smtClean="0">
                <a:solidFill>
                  <a:srgbClr val="0000FF"/>
                </a:solidFill>
              </a:rPr>
              <a:t>ttg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penyesuaian</a:t>
            </a:r>
            <a:r>
              <a:rPr lang="en-US" sz="2400" b="1" dirty="0" smtClean="0">
                <a:solidFill>
                  <a:srgbClr val="0000FF"/>
                </a:solidFill>
              </a:rPr>
              <a:t> PO </a:t>
            </a:r>
            <a:r>
              <a:rPr lang="en-US" sz="2400" b="1" dirty="0" err="1" smtClean="0">
                <a:solidFill>
                  <a:srgbClr val="0000FF"/>
                </a:solidFill>
              </a:rPr>
              <a:t>Kenaikkan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Jafung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dosen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ke</a:t>
            </a:r>
            <a:r>
              <a:rPr lang="en-US" sz="2400" b="1" dirty="0" smtClean="0">
                <a:solidFill>
                  <a:srgbClr val="0000FF"/>
                </a:solidFill>
              </a:rPr>
              <a:t> LK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GB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masa </a:t>
            </a:r>
            <a:r>
              <a:rPr lang="en-US" sz="2400" b="1" dirty="0" err="1" smtClean="0">
                <a:solidFill>
                  <a:srgbClr val="0000FF"/>
                </a:solidFill>
              </a:rPr>
              <a:t>kerja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tgl</a:t>
            </a:r>
            <a:r>
              <a:rPr lang="en-US" sz="2400" b="1" dirty="0" smtClean="0">
                <a:solidFill>
                  <a:srgbClr val="0000FF"/>
                </a:solidFill>
              </a:rPr>
              <a:t> 25 Mei 2022 (</a:t>
            </a:r>
            <a:r>
              <a:rPr lang="en-US" sz="2400" b="1" dirty="0" err="1" smtClean="0">
                <a:solidFill>
                  <a:srgbClr val="FF0000"/>
                </a:solidFill>
              </a:rPr>
              <a:t>Penghapusan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Regulasi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FF"/>
                </a:solidFill>
              </a:rPr>
              <a:t> SE </a:t>
            </a:r>
            <a:r>
              <a:rPr lang="en-US" sz="2400" b="1" dirty="0" err="1">
                <a:solidFill>
                  <a:srgbClr val="0000FF"/>
                </a:solidFill>
              </a:rPr>
              <a:t>Ditjendikti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Riset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Teknologi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No0434/E.F4/KK.00/2022 </a:t>
            </a:r>
            <a:r>
              <a:rPr lang="en-US" sz="2400" b="1" dirty="0" err="1">
                <a:solidFill>
                  <a:srgbClr val="0000FF"/>
                </a:solidFill>
              </a:rPr>
              <a:t>ttg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Kebijakan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penilaian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angka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kredit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dosen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tgl</a:t>
            </a:r>
            <a:r>
              <a:rPr lang="en-US" sz="2400" b="1" dirty="0" smtClean="0">
                <a:solidFill>
                  <a:srgbClr val="0000FF"/>
                </a:solidFill>
              </a:rPr>
              <a:t> 31 Mei 2022</a:t>
            </a:r>
            <a:r>
              <a:rPr lang="en-US" sz="2400" b="1" dirty="0" smtClean="0">
                <a:solidFill>
                  <a:srgbClr val="0000FF"/>
                </a:solidFill>
              </a:rPr>
              <a:t>) 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34948" y="44450"/>
            <a:ext cx="8856827" cy="9080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FF00"/>
                </a:solidFill>
              </a:rPr>
              <a:t>REGULASI</a:t>
            </a:r>
            <a:r>
              <a:rPr lang="en-US" sz="3200" b="1" dirty="0">
                <a:solidFill>
                  <a:srgbClr val="FFFF00"/>
                </a:solidFill>
              </a:rPr>
              <a:t>  JA</a:t>
            </a:r>
            <a:r>
              <a:rPr lang="id-ID" sz="3200" b="1" dirty="0">
                <a:solidFill>
                  <a:srgbClr val="FFFF00"/>
                </a:solidFill>
              </a:rPr>
              <a:t>BATAN AKADEMIK </a:t>
            </a:r>
            <a:r>
              <a:rPr lang="en-US" sz="3200" b="1" dirty="0">
                <a:solidFill>
                  <a:srgbClr val="FFFF00"/>
                </a:solidFill>
              </a:rPr>
              <a:t>DOSEN</a:t>
            </a:r>
          </a:p>
        </p:txBody>
      </p:sp>
    </p:spTree>
    <p:extLst>
      <p:ext uri="{BB962C8B-B14F-4D97-AF65-F5344CB8AC3E}">
        <p14:creationId xmlns:p14="http://schemas.microsoft.com/office/powerpoint/2010/main" val="406850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-2247989" y="318866"/>
            <a:ext cx="5022724" cy="18835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05100" y="1181100"/>
            <a:ext cx="6019800" cy="1249735"/>
            <a:chOff x="0" y="3151"/>
            <a:chExt cx="10873557" cy="5267920"/>
          </a:xfrm>
        </p:grpSpPr>
        <p:sp>
          <p:nvSpPr>
            <p:cNvPr id="4" name="TextBox 4"/>
            <p:cNvSpPr txBox="1"/>
            <p:nvPr/>
          </p:nvSpPr>
          <p:spPr>
            <a:xfrm>
              <a:off x="0" y="3151"/>
              <a:ext cx="10873557" cy="2558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55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0000"/>
                  </a:solidFill>
                  <a:latin typeface="Aileron Heavy"/>
                </a:rPr>
                <a:t>PENGEMBANGAN KARIR DOSEN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135893"/>
              <a:ext cx="10873557" cy="1135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endParaRPr lang="en-US" sz="1400" dirty="0">
                <a:solidFill>
                  <a:srgbClr val="EFEFEF"/>
                </a:solidFill>
                <a:latin typeface="Aileron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340607" y="4216640"/>
            <a:ext cx="1804837" cy="180195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E0D30"/>
            </a:solidFill>
          </p:spPr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57920"/>
            <a:ext cx="2814645" cy="299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77100" y="2179372"/>
            <a:ext cx="1111916" cy="1007672"/>
            <a:chOff x="1259632" y="1927684"/>
            <a:chExt cx="2005372" cy="2005372"/>
          </a:xfrm>
          <a:noFill/>
        </p:grpSpPr>
        <p:sp>
          <p:nvSpPr>
            <p:cNvPr id="12" name="Oval 11"/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grp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grp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grp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 rot="338753">
            <a:off x="5940477" y="2504691"/>
            <a:ext cx="2189849" cy="2777594"/>
            <a:chOff x="5710368" y="1700808"/>
            <a:chExt cx="2528707" cy="4176464"/>
          </a:xfrm>
          <a:solidFill>
            <a:schemeClr val="accent1">
              <a:alpha val="92000"/>
            </a:schemeClr>
          </a:solidFill>
        </p:grpSpPr>
        <p:sp>
          <p:nvSpPr>
            <p:cNvPr id="16" name="Up Arrow 3"/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7" name="Flowchart: Data 6"/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9" name="Flowchart: Data 6"/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pic>
        <p:nvPicPr>
          <p:cNvPr id="21" name="Picture 10" descr="C:\Users\HP Slimline 270\Downloads\WhatsApp Image 2021-12-28 at 14.07.4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30025" r="14398" b="36987"/>
          <a:stretch>
            <a:fillRect/>
          </a:stretch>
        </p:blipFill>
        <p:spPr bwMode="auto">
          <a:xfrm>
            <a:off x="114300" y="5562600"/>
            <a:ext cx="1028700" cy="3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828" indent="-285704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2812" indent="-228562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599936" indent="-228562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060" indent="-228562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185" indent="-228562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310" indent="-228562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8434" indent="-228562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5560" indent="-228562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1CB18809-A9DB-476E-8FBD-25FEDA70ECA9}" type="slidenum">
              <a:rPr lang="id-ID" altLang="id-ID" sz="1900">
                <a:solidFill>
                  <a:srgbClr val="FE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d-ID" altLang="id-ID" sz="1900">
              <a:solidFill>
                <a:srgbClr val="FE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0905" y="72107"/>
            <a:ext cx="6949529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176184">
              <a:defRPr/>
            </a:pPr>
            <a:r>
              <a:rPr lang="id-ID" sz="2800" b="1" dirty="0">
                <a:solidFill>
                  <a:srgbClr val="FFFF00"/>
                </a:solidFill>
              </a:rPr>
              <a:t>SKEMA PENGEMBANGAN KARIR DOSEN</a:t>
            </a:r>
          </a:p>
        </p:txBody>
      </p:sp>
      <p:sp>
        <p:nvSpPr>
          <p:cNvPr id="4" name="Pentagon 3"/>
          <p:cNvSpPr/>
          <p:nvPr/>
        </p:nvSpPr>
        <p:spPr>
          <a:xfrm>
            <a:off x="1143001" y="2"/>
            <a:ext cx="488156" cy="836613"/>
          </a:xfrm>
          <a:prstGeom prst="homePlate">
            <a:avLst>
              <a:gd name="adj" fmla="val 28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8883" y="4005264"/>
            <a:ext cx="1317401" cy="7191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id-ID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8883" y="4724401"/>
            <a:ext cx="1317401" cy="158491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>
              <a:defRPr/>
            </a:pPr>
            <a:r>
              <a:rPr lang="id-I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 AHLI</a:t>
            </a:r>
          </a:p>
          <a:p>
            <a:pPr>
              <a:defRPr/>
            </a:pPr>
            <a:r>
              <a:rPr lang="id-ID" sz="2000" b="1" dirty="0">
                <a:solidFill>
                  <a:srgbClr val="C00000"/>
                </a:solidFill>
              </a:rPr>
              <a:t>Kum: 100-150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6285" y="3297241"/>
            <a:ext cx="1423789" cy="720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id-ID" sz="48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6285" y="4005263"/>
            <a:ext cx="1423789" cy="2304056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>
              <a:defRPr/>
            </a:pPr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</a:t>
            </a:r>
          </a:p>
          <a:p>
            <a:pPr>
              <a:defRPr/>
            </a:pPr>
            <a:r>
              <a:rPr lang="id-ID" sz="2000" b="1" dirty="0">
                <a:solidFill>
                  <a:srgbClr val="C00000"/>
                </a:solidFill>
              </a:rPr>
              <a:t>Kum: 200-300</a:t>
            </a:r>
            <a:endParaRPr lang="id-ID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4106" y="2565400"/>
            <a:ext cx="1612150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id-ID" sz="48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4106" y="3284539"/>
            <a:ext cx="1612150" cy="3024780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>
              <a:defRPr/>
            </a:pPr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KEPALA</a:t>
            </a:r>
          </a:p>
          <a:p>
            <a:pPr>
              <a:defRPr/>
            </a:pPr>
            <a:r>
              <a:rPr lang="id-ID" sz="2000" b="1" dirty="0">
                <a:solidFill>
                  <a:srgbClr val="C00000"/>
                </a:solidFill>
              </a:rPr>
              <a:t>Kum: 400-550-700</a:t>
            </a:r>
            <a:endParaRPr lang="id-ID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d-ID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8" y="1916116"/>
            <a:ext cx="2088232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id-ID" sz="48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76258" y="2636839"/>
            <a:ext cx="2088232" cy="367248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>
              <a:defRPr/>
            </a:pPr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PROFESOR</a:t>
            </a:r>
          </a:p>
          <a:p>
            <a:pPr>
              <a:defRPr/>
            </a:pPr>
            <a:r>
              <a:rPr lang="id-ID" sz="1600" b="1" dirty="0">
                <a:solidFill>
                  <a:srgbClr val="FF0000"/>
                </a:solidFill>
              </a:rPr>
              <a:t>     </a:t>
            </a:r>
            <a:r>
              <a:rPr lang="id-ID" sz="2000" b="1" dirty="0">
                <a:solidFill>
                  <a:srgbClr val="FF0000"/>
                </a:solidFill>
              </a:rPr>
              <a:t>Kum: 850-1050</a:t>
            </a:r>
            <a:endParaRPr lang="id-ID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612" y="976314"/>
            <a:ext cx="3420665" cy="2585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nn-NO" b="1" dirty="0">
                <a:cs typeface="Arial" panose="020B0604020202020204" pitchFamily="34" charset="0"/>
              </a:rPr>
              <a:t>PENGEMBANGAN KARIR </a:t>
            </a:r>
          </a:p>
          <a:p>
            <a:pPr marL="285704" indent="-285704">
              <a:buFont typeface="Wingdings" pitchFamily="2" charset="2"/>
              <a:buChar char="ü"/>
              <a:defRPr/>
            </a:pPr>
            <a:r>
              <a:rPr lang="nn-NO" dirty="0">
                <a:solidFill>
                  <a:prstClr val="black"/>
                </a:solidFill>
                <a:cs typeface="Arial" panose="020B0604020202020204" pitchFamily="34" charset="0"/>
              </a:rPr>
              <a:t>SERTIFIKASI PENDIDIK/DOSEN</a:t>
            </a:r>
          </a:p>
          <a:p>
            <a:pPr marL="285704" indent="-285704">
              <a:buFont typeface="Wingdings" pitchFamily="2" charset="2"/>
              <a:buChar char="ü"/>
              <a:defRPr/>
            </a:pPr>
            <a:r>
              <a:rPr lang="nn-NO" dirty="0">
                <a:solidFill>
                  <a:prstClr val="black"/>
                </a:solidFill>
                <a:cs typeface="Arial" panose="020B0604020202020204" pitchFamily="34" charset="0"/>
              </a:rPr>
              <a:t>PENGEMBANGAN KOMPETENSI PROFESIONAL/STUDI LANJUT</a:t>
            </a:r>
          </a:p>
          <a:p>
            <a:pPr marL="285704" indent="-285704">
              <a:buFont typeface="Wingdings" pitchFamily="2" charset="2"/>
              <a:buChar char="ü"/>
              <a:defRPr/>
            </a:pPr>
            <a:r>
              <a:rPr lang="nn-NO" b="1" dirty="0">
                <a:solidFill>
                  <a:srgbClr val="0000FF"/>
                </a:solidFill>
                <a:cs typeface="Arial" panose="020B0604020202020204" pitchFamily="34" charset="0"/>
              </a:rPr>
              <a:t>KENAIKAN JABATAN AKADEMIK/PANGKAT</a:t>
            </a:r>
          </a:p>
          <a:p>
            <a:pPr marL="285704" indent="-285704">
              <a:buFont typeface="Wingdings" pitchFamily="2" charset="2"/>
              <a:buChar char="ü"/>
              <a:defRPr/>
            </a:pPr>
            <a:r>
              <a:rPr lang="nn-NO" dirty="0">
                <a:solidFill>
                  <a:prstClr val="black"/>
                </a:solidFill>
                <a:cs typeface="Arial" panose="020B0604020202020204" pitchFamily="34" charset="0"/>
              </a:rPr>
              <a:t>PENGEMBANGAN KARYA ILMIAH/PENELITIAN/PUBLIKASI ILMIAH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2" y="4725991"/>
            <a:ext cx="1335881" cy="720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id-ID" sz="4800" b="1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2" y="5426076"/>
            <a:ext cx="1335881" cy="883245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>
              <a:defRPr/>
            </a:pPr>
            <a:r>
              <a:rPr lang="id-I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Tenaga</a:t>
            </a:r>
          </a:p>
          <a:p>
            <a:pPr>
              <a:defRPr/>
            </a:pPr>
            <a:r>
              <a:rPr lang="id-I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Pengajar</a:t>
            </a:r>
          </a:p>
        </p:txBody>
      </p:sp>
      <p:sp>
        <p:nvSpPr>
          <p:cNvPr id="36880" name="AutoShape 4" descr="Hasil gambar untuk people run icon"/>
          <p:cNvSpPr>
            <a:spLocks noChangeAspect="1" noChangeArrowheads="1"/>
          </p:cNvSpPr>
          <p:nvPr/>
        </p:nvSpPr>
        <p:spPr bwMode="auto">
          <a:xfrm>
            <a:off x="1250159" y="-144463"/>
            <a:ext cx="211931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id-ID" altLang="id-ID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61724" y="3439710"/>
            <a:ext cx="879668" cy="122069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31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192028" y="296900"/>
            <a:ext cx="8677655" cy="52320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id-ID" sz="2800" b="1" dirty="0">
                <a:solidFill>
                  <a:srgbClr val="FFFF00"/>
                </a:solidFill>
              </a:rPr>
              <a:t>Jenjang Jabatan da</a:t>
            </a:r>
            <a:r>
              <a:rPr lang="en-US" altLang="id-ID" sz="2800" b="1" dirty="0">
                <a:solidFill>
                  <a:srgbClr val="FFFF00"/>
                </a:solidFill>
              </a:rPr>
              <a:t>n</a:t>
            </a:r>
            <a:r>
              <a:rPr lang="id-ID" altLang="id-ID" sz="2800" b="1" dirty="0">
                <a:solidFill>
                  <a:srgbClr val="FFFF00"/>
                </a:solidFill>
              </a:rPr>
              <a:t> Pangkat Dosen</a:t>
            </a:r>
            <a:endParaRPr lang="en-US" altLang="id-ID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709318"/>
              </p:ext>
            </p:extLst>
          </p:nvPr>
        </p:nvGraphicFramePr>
        <p:xfrm>
          <a:off x="192026" y="819187"/>
          <a:ext cx="8677656" cy="6049524"/>
        </p:xfrm>
        <a:graphic>
          <a:graphicData uri="http://schemas.openxmlformats.org/drawingml/2006/table">
            <a:tbl>
              <a:tblPr/>
              <a:tblGrid>
                <a:gridCol w="58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03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Jenjang Jabatan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Jenjang Pangkat/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golongan ruang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en-US" alt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id-ID" alt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ka Kredit yg </a:t>
                      </a:r>
                      <a:r>
                        <a:rPr kumimoji="0" lang="en-US" alt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id-ID" alt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ipersyaratkan</a:t>
                      </a:r>
                      <a:endParaRPr kumimoji="0" lang="en-US" alt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7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Kumulatif Minimal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Perjenjang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Asisten Ahli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Penata Muda Tk. I, III/b</a:t>
                      </a:r>
                      <a:endParaRPr kumimoji="0" lang="id-ID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Lektor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Penata, III/c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1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Penata Tk. I, III/d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43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Lektor Kepala 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embina, IV/a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30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embina Tk. I, IV/b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550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09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d-ID" altLang="id-ID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embina Utama Muda, IV/c</a:t>
                      </a:r>
                      <a:endParaRPr kumimoji="0" lang="en-US" alt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700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0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Profesor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embina Utama Madya, IV/d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850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47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id-ID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embina Utama, IV/e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1.050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alt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7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2715</Words>
  <Application>Microsoft Office PowerPoint</Application>
  <PresentationFormat>On-screen Show (4:3)</PresentationFormat>
  <Paragraphs>378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Agency FB</vt:lpstr>
      <vt:lpstr>Aharoni</vt:lpstr>
      <vt:lpstr>Aileron Heavy</vt:lpstr>
      <vt:lpstr>Aileron Regular</vt:lpstr>
      <vt:lpstr>Arial</vt:lpstr>
      <vt:lpstr>Arial Black</vt:lpstr>
      <vt:lpstr>Arial Narrow</vt:lpstr>
      <vt:lpstr>Book Antiqua</vt:lpstr>
      <vt:lpstr>Calibri</vt:lpstr>
      <vt:lpstr>Century Gothic</vt:lpstr>
      <vt:lpstr>Corbel</vt:lpstr>
      <vt:lpstr>Fira Sans Extra Condensed Mediu</vt:lpstr>
      <vt:lpstr>Roboto</vt:lpstr>
      <vt:lpstr>Symbol</vt:lpstr>
      <vt:lpstr>Times New Roman</vt:lpstr>
      <vt:lpstr>Wingdings</vt:lpstr>
      <vt:lpstr>Office Theme</vt:lpstr>
      <vt:lpstr>1_Office Theme</vt:lpstr>
      <vt:lpstr>MEMAHAMI KEBIJAKAN JABATAN AKADEMIK DOSEN BERBASIS REGULASI BARU</vt:lpstr>
      <vt:lpstr>PowerPoint Presentation</vt:lpstr>
      <vt:lpstr>JABATAN AKADEMIK DOSEN</vt:lpstr>
      <vt:lpstr>PowerPoint Presentation</vt:lpstr>
      <vt:lpstr>PowerPoint Presentation</vt:lpstr>
      <vt:lpstr>REGULASI  JABATAN AKADEMIK DOSEN</vt:lpstr>
      <vt:lpstr>PowerPoint Presentation</vt:lpstr>
      <vt:lpstr>PowerPoint Presentation</vt:lpstr>
      <vt:lpstr>PowerPoint Presentation</vt:lpstr>
      <vt:lpstr> ISSU-ISSU PERUBAHAN UNTUK PERMENPAN RB, PERMENDIKBUD, PO PAK BARU (IN PROGRESS_PERENCANAAN TAHUN 2021) </vt:lpstr>
      <vt:lpstr>JENIS KENAIKAN JAFA/PANGKAT DOSEN</vt:lpstr>
      <vt:lpstr>PROSES IMPLEMENTASI PO PAK 2019</vt:lpstr>
      <vt:lpstr>KEBIJAKAN BARU PENILAIAN ANGKA KREDIT DOSEN TAHUN 2022</vt:lpstr>
      <vt:lpstr>Linimasa</vt:lpstr>
      <vt:lpstr>PowerPoint Presentation</vt:lpstr>
      <vt:lpstr>PowerPoint Presentation</vt:lpstr>
      <vt:lpstr>Contoh Usulan Lektor Kepala (TIDAK Disetujui)</vt:lpstr>
      <vt:lpstr>PowerPoint Presentation</vt:lpstr>
      <vt:lpstr>PowerPoint Presentation</vt:lpstr>
      <vt:lpstr>PowerPoint Presentation</vt:lpstr>
      <vt:lpstr>POSISI PENULIS &amp; KARIL SYARAT KHUSUS KELOMPOK NAIK SECARA REGULER </vt:lpstr>
      <vt:lpstr> POSISI PENULIS &amp; KARIL SYARAT KHUSUS KELOMPOK NAIK SECARA LONCAT JABATAN</vt:lpstr>
      <vt:lpstr>POSISI PENULIS &amp; KARIL SYARAT KHUSUS KELOMPOK NAIK PANGKAT/GOL  DI JAFA YANG SAMA</vt:lpstr>
      <vt:lpstr>PERBANDINGAN PENYEMPURNAAN ANTARA (PO PAK 2014/2015) versus (PO PAK 2019+SUPLEMEN)</vt:lpstr>
      <vt:lpstr>❸.2.1. SYARAT TAMBAHAN: UNTUK KELOMPOK LUAR BIASA (LONCAT JABATAN)</vt:lpstr>
      <vt:lpstr>PERBANDINGAN PENYEMPURNAAN ANTARA (PO PAK 2014/2015) versus (PO PAK 2019+SUPLEMEN)</vt:lpstr>
      <vt:lpstr>PERBANDINGAN PENYEMPURNAAN ANTARA (PO PAK 2014/2015) versus (PO PAK 2019+SUPLEMEN)</vt:lpstr>
      <vt:lpstr>PERBANDINGAN PENYEMPURNAAN ANTARA (PO PAK 2014/2015) versus (PO PAK 2019+SUPLEMEN)</vt:lpstr>
      <vt:lpstr>PERBANDINGAN PENYEMPURNAAN ANTARA (PO PAK 2014/2015) versus (PO PAK 2019+SUPLEMEN)</vt:lpstr>
      <vt:lpstr>PERBANDINGAN PENYEMPURNAAN ANTARA (PO PAK 2014/2015) versus (PO PAK 2019+SUPLEMEN)</vt:lpstr>
      <vt:lpstr>❻.4. MEMPERTEGAS/MEMPERJELAS YANG ABU-ABU (PENGAKUAN KARIL SELAMA PENDIDIKAN)</vt:lpstr>
      <vt:lpstr>❻.4. MEMPERTEGAS YANG ABU-ABU (PENGAKUAN KARIL SELAMA PENDIDIKAN)</vt:lpstr>
      <vt:lpstr>❻.5. MEMPERTEGAS YANG ABU-ABU (CHIEF &amp; EDITOR JURNAL)</vt:lpstr>
      <vt:lpstr>PowerPoint Presentation</vt:lpstr>
      <vt:lpstr>Jafung, Ijazah S3 dan Reakreditasi</vt:lpstr>
      <vt:lpstr>Apa saja 9 kreteria itu (Peraturan BAN PT No 1 TH 2022)</vt:lpstr>
      <vt:lpstr>PowerPoint Presentation</vt:lpstr>
      <vt:lpstr>PENUTUP</vt:lpstr>
      <vt:lpstr>Jafung, Ijazah S3 dan Reakreditasi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URGENSI JABATAN AKADEMIK DOSEN DALAM MEWUJUDKAN KAMPUS YANG BERKUALITAS</dc:title>
  <dc:creator>ismail - [2010]</dc:creator>
  <cp:lastModifiedBy>Achmadi Susilo</cp:lastModifiedBy>
  <cp:revision>134</cp:revision>
  <dcterms:created xsi:type="dcterms:W3CDTF">2020-07-20T14:41:24Z</dcterms:created>
  <dcterms:modified xsi:type="dcterms:W3CDTF">2022-08-01T23:55:57Z</dcterms:modified>
</cp:coreProperties>
</file>